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6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1"/>
    <p:restoredTop sz="94610"/>
  </p:normalViewPr>
  <p:slideViewPr>
    <p:cSldViewPr snapToGrid="0" snapToObjects="1">
      <p:cViewPr varScale="1">
        <p:scale>
          <a:sx n="87" d="100"/>
          <a:sy n="87" d="100"/>
        </p:scale>
        <p:origin x="499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194306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1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1182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2331720"/>
            <a:ext cx="457200" cy="45720"/>
          </a:xfrm>
          <a:prstGeom prst="rect">
            <a:avLst/>
          </a:prstGeom>
          <a:solidFill>
            <a:srgbClr val="B8864B"/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7315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b="1" kern="0" spc="600" dirty="0">
                <a:solidFill>
                  <a:srgbClr val="B886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ТОРГОВО-СТРОИТЕЛЬНАЯ КОМПАНИЯ</a:t>
            </a:r>
            <a:endParaRPr lang="en-US" dirty="0"/>
          </a:p>
        </p:txBody>
      </p:sp>
      <p:sp>
        <p:nvSpPr>
          <p:cNvPr id="4" name="Text 2"/>
          <p:cNvSpPr/>
          <p:nvPr/>
        </p:nvSpPr>
        <p:spPr>
          <a:xfrm>
            <a:off x="731520" y="1188720"/>
            <a:ext cx="914400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6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ТСК ЕВА</a:t>
            </a:r>
            <a:endParaRPr lang="en-US" sz="6400" dirty="0"/>
          </a:p>
        </p:txBody>
      </p:sp>
      <p:sp>
        <p:nvSpPr>
          <p:cNvPr id="5" name="Text 3"/>
          <p:cNvSpPr/>
          <p:nvPr/>
        </p:nvSpPr>
        <p:spPr>
          <a:xfrm>
            <a:off x="731520" y="2606040"/>
            <a:ext cx="10058400" cy="1737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15000"/>
              </a:lnSpc>
              <a:buNone/>
            </a:pPr>
            <a:r>
              <a:rPr lang="en-US" sz="3600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Комплексные поставщики</a:t>
            </a:r>
            <a:endParaRPr lang="en-US" sz="3600" dirty="0"/>
          </a:p>
          <a:p>
            <a:pPr marL="0" indent="0">
              <a:lnSpc>
                <a:spcPct val="115000"/>
              </a:lnSpc>
              <a:buNone/>
            </a:pPr>
            <a:r>
              <a:rPr lang="en-US" sz="3600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в сфере строительства и торговли</a:t>
            </a:r>
            <a:endParaRPr lang="en-US" sz="3600" dirty="0"/>
          </a:p>
        </p:txBody>
      </p:sp>
      <p:sp>
        <p:nvSpPr>
          <p:cNvPr id="6" name="Text 4"/>
          <p:cNvSpPr/>
          <p:nvPr/>
        </p:nvSpPr>
        <p:spPr>
          <a:xfrm>
            <a:off x="731520" y="4572000"/>
            <a:ext cx="1005840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40000"/>
              </a:lnSpc>
              <a:buNone/>
            </a:pPr>
            <a:r>
              <a:rPr lang="en-US" sz="2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Ваш надёжный бизнес-партнёр для поставок любой сложности.</a:t>
            </a:r>
            <a:endParaRPr lang="en-US" sz="2200" dirty="0"/>
          </a:p>
          <a:p>
            <a:pPr marL="0" indent="0">
              <a:lnSpc>
                <a:spcPct val="140000"/>
              </a:lnSpc>
              <a:buNone/>
            </a:pPr>
            <a:r>
              <a:rPr lang="en-US" sz="2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Успешно участвуем в тендерах по 44-ФЗ и 223-ФЗ.</a:t>
            </a:r>
            <a:endParaRPr lang="en-US" sz="2200" dirty="0"/>
          </a:p>
        </p:txBody>
      </p:sp>
      <p:sp>
        <p:nvSpPr>
          <p:cNvPr id="7" name="Text 5"/>
          <p:cNvSpPr/>
          <p:nvPr/>
        </p:nvSpPr>
        <p:spPr>
          <a:xfrm>
            <a:off x="731520" y="6126480"/>
            <a:ext cx="10972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kern="0" spc="200" dirty="0">
                <a:solidFill>
                  <a:srgbClr val="9CA3A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ООО «ТСК ЕВА»   ·   г. Москва   ·   ИНН 9723248923   ·   ОГРН 1257700087040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1148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b="1" kern="0" spc="400" dirty="0">
                <a:solidFill>
                  <a:srgbClr val="B886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УСЛУГИ</a:t>
            </a:r>
            <a:endParaRPr lang="en-US" sz="1000" dirty="0"/>
          </a:p>
        </p:txBody>
      </p:sp>
      <p:sp>
        <p:nvSpPr>
          <p:cNvPr id="3" name="Text 1"/>
          <p:cNvSpPr/>
          <p:nvPr/>
        </p:nvSpPr>
        <p:spPr>
          <a:xfrm>
            <a:off x="10911535" y="411480"/>
            <a:ext cx="7315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09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6400800"/>
            <a:ext cx="2743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kern="0" spc="3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ТСК ЕВА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7071055" y="6400800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office@eva-tsk.ru   ·   eva-company.vercel.app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548640" y="868680"/>
            <a:ext cx="109728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200" b="1" dirty="0">
                <a:solidFill>
                  <a:srgbClr val="1F293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Поставки любой сложности</a:t>
            </a:r>
            <a:endParaRPr lang="en-US" sz="3200" dirty="0"/>
          </a:p>
        </p:txBody>
      </p:sp>
      <p:sp>
        <p:nvSpPr>
          <p:cNvPr id="7" name="Text 5"/>
          <p:cNvSpPr/>
          <p:nvPr/>
        </p:nvSpPr>
        <p:spPr>
          <a:xfrm>
            <a:off x="548640" y="1691640"/>
            <a:ext cx="10515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Пять направлений деятельности компании</a:t>
            </a:r>
            <a:endParaRPr lang="en-US" sz="1600" dirty="0"/>
          </a:p>
        </p:txBody>
      </p:sp>
      <p:sp>
        <p:nvSpPr>
          <p:cNvPr id="8" name="Shape 6"/>
          <p:cNvSpPr/>
          <p:nvPr/>
        </p:nvSpPr>
        <p:spPr>
          <a:xfrm>
            <a:off x="548640" y="2377440"/>
            <a:ext cx="3703320" cy="1874520"/>
          </a:xfrm>
          <a:prstGeom prst="rect">
            <a:avLst/>
          </a:prstGeom>
          <a:solidFill>
            <a:srgbClr val="F7F5F1"/>
          </a:solidFill>
          <a:ln/>
        </p:spPr>
      </p:sp>
      <p:sp>
        <p:nvSpPr>
          <p:cNvPr id="9" name="Shape 7"/>
          <p:cNvSpPr/>
          <p:nvPr/>
        </p:nvSpPr>
        <p:spPr>
          <a:xfrm>
            <a:off x="822960" y="2651760"/>
            <a:ext cx="594360" cy="594360"/>
          </a:xfrm>
          <a:prstGeom prst="ellipse">
            <a:avLst/>
          </a:prstGeom>
          <a:solidFill>
            <a:srgbClr val="FFFFFF"/>
          </a:solidFill>
          <a:ln/>
        </p:spPr>
      </p:sp>
      <p:pic>
        <p:nvPicPr>
          <p:cNvPr id="10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69264" y="2798064"/>
            <a:ext cx="301752" cy="301752"/>
          </a:xfrm>
          <a:prstGeom prst="rect">
            <a:avLst/>
          </a:prstGeom>
        </p:spPr>
      </p:pic>
      <p:sp>
        <p:nvSpPr>
          <p:cNvPr id="11" name="Text 8"/>
          <p:cNvSpPr/>
          <p:nvPr/>
        </p:nvSpPr>
        <p:spPr>
          <a:xfrm>
            <a:off x="3611880" y="2670048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000" b="1" kern="0" spc="200" dirty="0">
                <a:solidFill>
                  <a:srgbClr val="B886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01</a:t>
            </a:r>
            <a:endParaRPr lang="en-US" sz="1000" dirty="0"/>
          </a:p>
        </p:txBody>
      </p:sp>
      <p:sp>
        <p:nvSpPr>
          <p:cNvPr id="12" name="Text 9"/>
          <p:cNvSpPr/>
          <p:nvPr/>
        </p:nvSpPr>
        <p:spPr>
          <a:xfrm>
            <a:off x="822960" y="3337560"/>
            <a:ext cx="31546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1F293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Строительные материалы</a:t>
            </a:r>
            <a:endParaRPr lang="en-US" sz="1500" dirty="0"/>
          </a:p>
        </p:txBody>
      </p:sp>
      <p:sp>
        <p:nvSpPr>
          <p:cNvPr id="13" name="Text 10"/>
          <p:cNvSpPr/>
          <p:nvPr/>
        </p:nvSpPr>
        <p:spPr>
          <a:xfrm>
            <a:off x="822960" y="3749040"/>
            <a:ext cx="31546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1200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Поставка материалов для строительных, ремонтных и инфраструктурных объектов</a:t>
            </a:r>
            <a:r>
              <a:rPr lang="en-US" sz="11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.</a:t>
            </a:r>
            <a:endParaRPr lang="en-US" sz="1100" dirty="0"/>
          </a:p>
        </p:txBody>
      </p:sp>
      <p:sp>
        <p:nvSpPr>
          <p:cNvPr id="14" name="Shape 11"/>
          <p:cNvSpPr/>
          <p:nvPr/>
        </p:nvSpPr>
        <p:spPr>
          <a:xfrm>
            <a:off x="4389120" y="2377440"/>
            <a:ext cx="3703320" cy="1874520"/>
          </a:xfrm>
          <a:prstGeom prst="rect">
            <a:avLst/>
          </a:prstGeom>
          <a:solidFill>
            <a:srgbClr val="F7F5F1"/>
          </a:solidFill>
          <a:ln/>
        </p:spPr>
      </p:sp>
      <p:sp>
        <p:nvSpPr>
          <p:cNvPr id="15" name="Shape 12"/>
          <p:cNvSpPr/>
          <p:nvPr/>
        </p:nvSpPr>
        <p:spPr>
          <a:xfrm>
            <a:off x="4663440" y="2651760"/>
            <a:ext cx="594360" cy="594360"/>
          </a:xfrm>
          <a:prstGeom prst="ellipse">
            <a:avLst/>
          </a:prstGeom>
          <a:solidFill>
            <a:srgbClr val="FFFFFF"/>
          </a:solidFill>
          <a:ln/>
        </p:spPr>
      </p:sp>
      <p:pic>
        <p:nvPicPr>
          <p:cNvPr id="16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09744" y="2798064"/>
            <a:ext cx="301752" cy="301752"/>
          </a:xfrm>
          <a:prstGeom prst="rect">
            <a:avLst/>
          </a:prstGeom>
        </p:spPr>
      </p:pic>
      <p:sp>
        <p:nvSpPr>
          <p:cNvPr id="17" name="Text 13"/>
          <p:cNvSpPr/>
          <p:nvPr/>
        </p:nvSpPr>
        <p:spPr>
          <a:xfrm>
            <a:off x="7452360" y="2670048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000" b="1" kern="0" spc="200" dirty="0">
                <a:solidFill>
                  <a:srgbClr val="B886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02</a:t>
            </a:r>
            <a:endParaRPr lang="en-US" sz="1000" dirty="0"/>
          </a:p>
        </p:txBody>
      </p:sp>
      <p:sp>
        <p:nvSpPr>
          <p:cNvPr id="18" name="Text 14"/>
          <p:cNvSpPr/>
          <p:nvPr/>
        </p:nvSpPr>
        <p:spPr>
          <a:xfrm>
            <a:off x="4663440" y="3337560"/>
            <a:ext cx="31546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1F293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Оборудование и механизмы</a:t>
            </a:r>
            <a:endParaRPr lang="en-US" sz="1500" dirty="0"/>
          </a:p>
        </p:txBody>
      </p:sp>
      <p:sp>
        <p:nvSpPr>
          <p:cNvPr id="19" name="Text 15"/>
          <p:cNvSpPr/>
          <p:nvPr/>
        </p:nvSpPr>
        <p:spPr>
          <a:xfrm>
            <a:off x="4663440" y="3749040"/>
            <a:ext cx="31546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1200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Подбор и поставка оборудования, подъёмных механизмов, изделий и комплектующих.</a:t>
            </a:r>
            <a:endParaRPr lang="en-US" sz="1200" dirty="0"/>
          </a:p>
        </p:txBody>
      </p:sp>
      <p:sp>
        <p:nvSpPr>
          <p:cNvPr id="20" name="Shape 16"/>
          <p:cNvSpPr/>
          <p:nvPr/>
        </p:nvSpPr>
        <p:spPr>
          <a:xfrm>
            <a:off x="8229600" y="2377440"/>
            <a:ext cx="3703320" cy="1874520"/>
          </a:xfrm>
          <a:prstGeom prst="rect">
            <a:avLst/>
          </a:prstGeom>
          <a:solidFill>
            <a:srgbClr val="F7F5F1"/>
          </a:solidFill>
          <a:ln/>
        </p:spPr>
      </p:sp>
      <p:sp>
        <p:nvSpPr>
          <p:cNvPr id="21" name="Shape 17"/>
          <p:cNvSpPr/>
          <p:nvPr/>
        </p:nvSpPr>
        <p:spPr>
          <a:xfrm>
            <a:off x="8503920" y="2651760"/>
            <a:ext cx="594360" cy="594360"/>
          </a:xfrm>
          <a:prstGeom prst="ellipse">
            <a:avLst/>
          </a:prstGeom>
          <a:solidFill>
            <a:srgbClr val="FFFFFF"/>
          </a:solidFill>
          <a:ln/>
        </p:spPr>
      </p:sp>
      <p:pic>
        <p:nvPicPr>
          <p:cNvPr id="22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650224" y="2798064"/>
            <a:ext cx="301752" cy="301752"/>
          </a:xfrm>
          <a:prstGeom prst="rect">
            <a:avLst/>
          </a:prstGeom>
        </p:spPr>
      </p:pic>
      <p:sp>
        <p:nvSpPr>
          <p:cNvPr id="23" name="Text 18"/>
          <p:cNvSpPr/>
          <p:nvPr/>
        </p:nvSpPr>
        <p:spPr>
          <a:xfrm>
            <a:off x="11292840" y="2670048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000" b="1" kern="0" spc="200" dirty="0">
                <a:solidFill>
                  <a:srgbClr val="B886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03</a:t>
            </a:r>
            <a:endParaRPr lang="en-US" sz="1000" dirty="0"/>
          </a:p>
        </p:txBody>
      </p:sp>
      <p:sp>
        <p:nvSpPr>
          <p:cNvPr id="24" name="Text 19"/>
          <p:cNvSpPr/>
          <p:nvPr/>
        </p:nvSpPr>
        <p:spPr>
          <a:xfrm>
            <a:off x="8503920" y="3337560"/>
            <a:ext cx="31546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1F293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Строительная техника</a:t>
            </a:r>
            <a:endParaRPr lang="en-US" sz="1500" dirty="0"/>
          </a:p>
        </p:txBody>
      </p:sp>
      <p:sp>
        <p:nvSpPr>
          <p:cNvPr id="25" name="Text 20"/>
          <p:cNvSpPr/>
          <p:nvPr/>
        </p:nvSpPr>
        <p:spPr>
          <a:xfrm>
            <a:off x="8503920" y="3749040"/>
            <a:ext cx="31546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1200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Поставка техники и специализированного оборудования под задачи объекта.</a:t>
            </a:r>
            <a:endParaRPr lang="en-US" sz="1200" dirty="0"/>
          </a:p>
        </p:txBody>
      </p:sp>
      <p:sp>
        <p:nvSpPr>
          <p:cNvPr id="26" name="Shape 21"/>
          <p:cNvSpPr/>
          <p:nvPr/>
        </p:nvSpPr>
        <p:spPr>
          <a:xfrm>
            <a:off x="548640" y="4389120"/>
            <a:ext cx="3703320" cy="1874520"/>
          </a:xfrm>
          <a:prstGeom prst="rect">
            <a:avLst/>
          </a:prstGeom>
          <a:solidFill>
            <a:srgbClr val="F7F5F1"/>
          </a:solidFill>
          <a:ln/>
        </p:spPr>
      </p:sp>
      <p:sp>
        <p:nvSpPr>
          <p:cNvPr id="27" name="Shape 22"/>
          <p:cNvSpPr/>
          <p:nvPr/>
        </p:nvSpPr>
        <p:spPr>
          <a:xfrm>
            <a:off x="822960" y="4663440"/>
            <a:ext cx="594360" cy="594360"/>
          </a:xfrm>
          <a:prstGeom prst="ellipse">
            <a:avLst/>
          </a:prstGeom>
          <a:solidFill>
            <a:srgbClr val="FFFFFF"/>
          </a:solidFill>
          <a:ln/>
        </p:spPr>
      </p:sp>
      <p:pic>
        <p:nvPicPr>
          <p:cNvPr id="28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69264" y="4809744"/>
            <a:ext cx="301752" cy="301752"/>
          </a:xfrm>
          <a:prstGeom prst="rect">
            <a:avLst/>
          </a:prstGeom>
        </p:spPr>
      </p:pic>
      <p:sp>
        <p:nvSpPr>
          <p:cNvPr id="29" name="Text 23"/>
          <p:cNvSpPr/>
          <p:nvPr/>
        </p:nvSpPr>
        <p:spPr>
          <a:xfrm>
            <a:off x="3611880" y="4681728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000" b="1" kern="0" spc="200" dirty="0">
                <a:solidFill>
                  <a:srgbClr val="B886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04</a:t>
            </a:r>
            <a:endParaRPr lang="en-US" sz="1000" dirty="0"/>
          </a:p>
        </p:txBody>
      </p:sp>
      <p:sp>
        <p:nvSpPr>
          <p:cNvPr id="30" name="Text 24"/>
          <p:cNvSpPr/>
          <p:nvPr/>
        </p:nvSpPr>
        <p:spPr>
          <a:xfrm>
            <a:off x="822960" y="5297893"/>
            <a:ext cx="31546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1F293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Тендерные </a:t>
            </a:r>
            <a:r>
              <a:rPr lang="en-US" sz="1500" b="1" dirty="0" err="1">
                <a:solidFill>
                  <a:srgbClr val="1F293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поставки</a:t>
            </a:r>
            <a:r>
              <a:rPr lang="en-US" sz="1500" b="1" dirty="0">
                <a:solidFill>
                  <a:srgbClr val="1F293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 </a:t>
            </a:r>
            <a:endParaRPr lang="ru-RU" sz="1500" b="1" dirty="0" smtClean="0">
              <a:solidFill>
                <a:srgbClr val="1F2937"/>
              </a:solidFill>
              <a:latin typeface="Georgia" pitchFamily="34" charset="0"/>
              <a:ea typeface="Georgia" pitchFamily="34" charset="-122"/>
              <a:cs typeface="Georgia" pitchFamily="34" charset="-120"/>
            </a:endParaRPr>
          </a:p>
          <a:p>
            <a:pPr marL="0" indent="0">
              <a:buNone/>
            </a:pPr>
            <a:r>
              <a:rPr lang="en-US" sz="1500" b="1" dirty="0" smtClean="0">
                <a:solidFill>
                  <a:srgbClr val="1F293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44/223-ФЗ</a:t>
            </a:r>
            <a:endParaRPr lang="en-US" sz="1500" dirty="0"/>
          </a:p>
        </p:txBody>
      </p:sp>
      <p:sp>
        <p:nvSpPr>
          <p:cNvPr id="31" name="Text 25"/>
          <p:cNvSpPr/>
          <p:nvPr/>
        </p:nvSpPr>
        <p:spPr>
          <a:xfrm>
            <a:off x="822960" y="5760720"/>
            <a:ext cx="31546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1200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Участие в гос- и корпзакупках, подбор продукции под ТЗ, работа с поставщиками.</a:t>
            </a:r>
            <a:endParaRPr lang="en-US" sz="1200" dirty="0"/>
          </a:p>
        </p:txBody>
      </p:sp>
      <p:sp>
        <p:nvSpPr>
          <p:cNvPr id="32" name="Shape 26"/>
          <p:cNvSpPr/>
          <p:nvPr/>
        </p:nvSpPr>
        <p:spPr>
          <a:xfrm>
            <a:off x="4389120" y="4389120"/>
            <a:ext cx="3703320" cy="1874520"/>
          </a:xfrm>
          <a:prstGeom prst="rect">
            <a:avLst/>
          </a:prstGeom>
          <a:solidFill>
            <a:srgbClr val="F7F5F1"/>
          </a:solidFill>
          <a:ln/>
        </p:spPr>
      </p:sp>
      <p:sp>
        <p:nvSpPr>
          <p:cNvPr id="33" name="Shape 27"/>
          <p:cNvSpPr/>
          <p:nvPr/>
        </p:nvSpPr>
        <p:spPr>
          <a:xfrm>
            <a:off x="4663440" y="4663440"/>
            <a:ext cx="594360" cy="594360"/>
          </a:xfrm>
          <a:prstGeom prst="ellipse">
            <a:avLst/>
          </a:prstGeom>
          <a:solidFill>
            <a:srgbClr val="FFFFFF"/>
          </a:solidFill>
          <a:ln/>
        </p:spPr>
      </p:sp>
      <p:pic>
        <p:nvPicPr>
          <p:cNvPr id="34" name="Image 4" descr="preencoded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809744" y="4809744"/>
            <a:ext cx="301752" cy="301752"/>
          </a:xfrm>
          <a:prstGeom prst="rect">
            <a:avLst/>
          </a:prstGeom>
        </p:spPr>
      </p:pic>
      <p:sp>
        <p:nvSpPr>
          <p:cNvPr id="35" name="Text 28"/>
          <p:cNvSpPr/>
          <p:nvPr/>
        </p:nvSpPr>
        <p:spPr>
          <a:xfrm>
            <a:off x="7452360" y="4681728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000" b="1" kern="0" spc="200" dirty="0">
                <a:solidFill>
                  <a:srgbClr val="B886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05</a:t>
            </a:r>
            <a:endParaRPr lang="en-US" sz="1000" dirty="0"/>
          </a:p>
        </p:txBody>
      </p:sp>
      <p:sp>
        <p:nvSpPr>
          <p:cNvPr id="36" name="Text 29"/>
          <p:cNvSpPr/>
          <p:nvPr/>
        </p:nvSpPr>
        <p:spPr>
          <a:xfrm>
            <a:off x="4663440" y="5280308"/>
            <a:ext cx="31546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1F293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Комплексное снабжение</a:t>
            </a:r>
            <a:endParaRPr lang="en-US" sz="1500" dirty="0"/>
          </a:p>
        </p:txBody>
      </p:sp>
      <p:sp>
        <p:nvSpPr>
          <p:cNvPr id="37" name="Text 30"/>
          <p:cNvSpPr/>
          <p:nvPr/>
        </p:nvSpPr>
        <p:spPr>
          <a:xfrm>
            <a:off x="4663440" y="5682996"/>
            <a:ext cx="31546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1200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Закрытие потребности заказчика по нескольким товарным группам в одной поставке.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1148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b="1" kern="0" spc="400" dirty="0">
                <a:solidFill>
                  <a:srgbClr val="B886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ПОСТАВКА</a:t>
            </a:r>
            <a:endParaRPr lang="en-US" sz="1000" dirty="0"/>
          </a:p>
        </p:txBody>
      </p:sp>
      <p:sp>
        <p:nvSpPr>
          <p:cNvPr id="3" name="Text 1"/>
          <p:cNvSpPr/>
          <p:nvPr/>
        </p:nvSpPr>
        <p:spPr>
          <a:xfrm>
            <a:off x="10911535" y="411480"/>
            <a:ext cx="7315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6400800"/>
            <a:ext cx="2743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kern="0" spc="3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ТСК ЕВА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7071055" y="6400800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office@eva-tsk.ru   ·   eva-company.vercel.app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548640" y="868680"/>
            <a:ext cx="109728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200" b="1" dirty="0">
                <a:solidFill>
                  <a:srgbClr val="1F293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Что мы поставляем</a:t>
            </a:r>
            <a:endParaRPr lang="en-US" sz="3200" dirty="0"/>
          </a:p>
        </p:txBody>
      </p:sp>
      <p:sp>
        <p:nvSpPr>
          <p:cNvPr id="7" name="Text 5"/>
          <p:cNvSpPr/>
          <p:nvPr/>
        </p:nvSpPr>
        <p:spPr>
          <a:xfrm>
            <a:off x="548640" y="1691640"/>
            <a:ext cx="10515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Номенклатура продукции, с которой мы работаем</a:t>
            </a:r>
            <a:endParaRPr lang="en-US" sz="1600" dirty="0"/>
          </a:p>
        </p:txBody>
      </p:sp>
      <p:sp>
        <p:nvSpPr>
          <p:cNvPr id="8" name="Shape 6"/>
          <p:cNvSpPr/>
          <p:nvPr/>
        </p:nvSpPr>
        <p:spPr>
          <a:xfrm>
            <a:off x="548640" y="2715768"/>
            <a:ext cx="164592" cy="164592"/>
          </a:xfrm>
          <a:prstGeom prst="rect">
            <a:avLst/>
          </a:prstGeom>
          <a:solidFill>
            <a:srgbClr val="B8864B"/>
          </a:solidFill>
          <a:ln/>
        </p:spPr>
      </p:sp>
      <p:sp>
        <p:nvSpPr>
          <p:cNvPr id="9" name="Text 7"/>
          <p:cNvSpPr/>
          <p:nvPr/>
        </p:nvSpPr>
        <p:spPr>
          <a:xfrm>
            <a:off x="868680" y="2514600"/>
            <a:ext cx="50749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1600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Строительные материалы</a:t>
            </a:r>
            <a:endParaRPr lang="en-US" sz="1600" dirty="0"/>
          </a:p>
        </p:txBody>
      </p:sp>
      <p:sp>
        <p:nvSpPr>
          <p:cNvPr id="10" name="Shape 8"/>
          <p:cNvSpPr/>
          <p:nvPr/>
        </p:nvSpPr>
        <p:spPr>
          <a:xfrm>
            <a:off x="548640" y="3177540"/>
            <a:ext cx="5440680" cy="0"/>
          </a:xfrm>
          <a:prstGeom prst="line">
            <a:avLst/>
          </a:prstGeom>
          <a:noFill/>
          <a:ln w="6350">
            <a:solidFill>
              <a:srgbClr val="E5E7EB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548640" y="3447288"/>
            <a:ext cx="164592" cy="164592"/>
          </a:xfrm>
          <a:prstGeom prst="rect">
            <a:avLst/>
          </a:prstGeom>
          <a:solidFill>
            <a:srgbClr val="B8864B"/>
          </a:solidFill>
          <a:ln/>
        </p:spPr>
      </p:sp>
      <p:sp>
        <p:nvSpPr>
          <p:cNvPr id="12" name="Text 10"/>
          <p:cNvSpPr/>
          <p:nvPr/>
        </p:nvSpPr>
        <p:spPr>
          <a:xfrm>
            <a:off x="868680" y="3246120"/>
            <a:ext cx="50749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1600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Металлопрокат</a:t>
            </a:r>
            <a:endParaRPr lang="en-US" sz="1600" dirty="0"/>
          </a:p>
        </p:txBody>
      </p:sp>
      <p:sp>
        <p:nvSpPr>
          <p:cNvPr id="13" name="Shape 11"/>
          <p:cNvSpPr/>
          <p:nvPr/>
        </p:nvSpPr>
        <p:spPr>
          <a:xfrm>
            <a:off x="548640" y="3909060"/>
            <a:ext cx="5440680" cy="0"/>
          </a:xfrm>
          <a:prstGeom prst="line">
            <a:avLst/>
          </a:prstGeom>
          <a:noFill/>
          <a:ln w="6350">
            <a:solidFill>
              <a:srgbClr val="E5E7EB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548640" y="4178808"/>
            <a:ext cx="164592" cy="164592"/>
          </a:xfrm>
          <a:prstGeom prst="rect">
            <a:avLst/>
          </a:prstGeom>
          <a:solidFill>
            <a:srgbClr val="B8864B"/>
          </a:solidFill>
          <a:ln/>
        </p:spPr>
      </p:sp>
      <p:sp>
        <p:nvSpPr>
          <p:cNvPr id="15" name="Text 13"/>
          <p:cNvSpPr/>
          <p:nvPr/>
        </p:nvSpPr>
        <p:spPr>
          <a:xfrm>
            <a:off x="868680" y="3977640"/>
            <a:ext cx="50749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1600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Цемент, сухие смеси, бетонные материалы</a:t>
            </a:r>
            <a:endParaRPr lang="en-US" sz="1600" dirty="0"/>
          </a:p>
        </p:txBody>
      </p:sp>
      <p:sp>
        <p:nvSpPr>
          <p:cNvPr id="16" name="Shape 14"/>
          <p:cNvSpPr/>
          <p:nvPr/>
        </p:nvSpPr>
        <p:spPr>
          <a:xfrm>
            <a:off x="548640" y="4640580"/>
            <a:ext cx="5440680" cy="0"/>
          </a:xfrm>
          <a:prstGeom prst="line">
            <a:avLst/>
          </a:prstGeom>
          <a:noFill/>
          <a:ln w="6350">
            <a:solidFill>
              <a:srgbClr val="E5E7EB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548640" y="4910328"/>
            <a:ext cx="164592" cy="164592"/>
          </a:xfrm>
          <a:prstGeom prst="rect">
            <a:avLst/>
          </a:prstGeom>
          <a:solidFill>
            <a:srgbClr val="B8864B"/>
          </a:solidFill>
          <a:ln/>
        </p:spPr>
      </p:sp>
      <p:sp>
        <p:nvSpPr>
          <p:cNvPr id="18" name="Text 16"/>
          <p:cNvSpPr/>
          <p:nvPr/>
        </p:nvSpPr>
        <p:spPr>
          <a:xfrm>
            <a:off x="868680" y="4709160"/>
            <a:ext cx="50749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1600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Инженерное и строительное оборудование</a:t>
            </a:r>
            <a:endParaRPr lang="en-US" sz="1600" dirty="0"/>
          </a:p>
        </p:txBody>
      </p:sp>
      <p:sp>
        <p:nvSpPr>
          <p:cNvPr id="19" name="Shape 17"/>
          <p:cNvSpPr/>
          <p:nvPr/>
        </p:nvSpPr>
        <p:spPr>
          <a:xfrm>
            <a:off x="548640" y="5372100"/>
            <a:ext cx="5440680" cy="0"/>
          </a:xfrm>
          <a:prstGeom prst="line">
            <a:avLst/>
          </a:prstGeom>
          <a:noFill/>
          <a:ln w="6350">
            <a:solidFill>
              <a:srgbClr val="E5E7EB"/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6355080" y="2715768"/>
            <a:ext cx="164592" cy="164592"/>
          </a:xfrm>
          <a:prstGeom prst="rect">
            <a:avLst/>
          </a:prstGeom>
          <a:solidFill>
            <a:srgbClr val="B8864B"/>
          </a:solidFill>
          <a:ln/>
        </p:spPr>
      </p:sp>
      <p:sp>
        <p:nvSpPr>
          <p:cNvPr id="21" name="Text 19"/>
          <p:cNvSpPr/>
          <p:nvPr/>
        </p:nvSpPr>
        <p:spPr>
          <a:xfrm>
            <a:off x="6675120" y="2514600"/>
            <a:ext cx="50749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1600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Подъёмные механизмы</a:t>
            </a:r>
            <a:endParaRPr lang="en-US" sz="1600" dirty="0"/>
          </a:p>
        </p:txBody>
      </p:sp>
      <p:sp>
        <p:nvSpPr>
          <p:cNvPr id="22" name="Shape 20"/>
          <p:cNvSpPr/>
          <p:nvPr/>
        </p:nvSpPr>
        <p:spPr>
          <a:xfrm>
            <a:off x="6355080" y="3177540"/>
            <a:ext cx="5440680" cy="0"/>
          </a:xfrm>
          <a:prstGeom prst="line">
            <a:avLst/>
          </a:prstGeom>
          <a:noFill/>
          <a:ln w="6350">
            <a:solidFill>
              <a:srgbClr val="E5E7EB"/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6355080" y="3447288"/>
            <a:ext cx="164592" cy="164592"/>
          </a:xfrm>
          <a:prstGeom prst="rect">
            <a:avLst/>
          </a:prstGeom>
          <a:solidFill>
            <a:srgbClr val="B8864B"/>
          </a:solidFill>
          <a:ln/>
        </p:spPr>
      </p:sp>
      <p:sp>
        <p:nvSpPr>
          <p:cNvPr id="24" name="Text 22"/>
          <p:cNvSpPr/>
          <p:nvPr/>
        </p:nvSpPr>
        <p:spPr>
          <a:xfrm>
            <a:off x="6675120" y="3246120"/>
            <a:ext cx="50749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1600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Строительную технику</a:t>
            </a:r>
            <a:endParaRPr lang="en-US" sz="1600" dirty="0"/>
          </a:p>
        </p:txBody>
      </p:sp>
      <p:sp>
        <p:nvSpPr>
          <p:cNvPr id="25" name="Shape 23"/>
          <p:cNvSpPr/>
          <p:nvPr/>
        </p:nvSpPr>
        <p:spPr>
          <a:xfrm>
            <a:off x="6355080" y="3909060"/>
            <a:ext cx="5440680" cy="0"/>
          </a:xfrm>
          <a:prstGeom prst="line">
            <a:avLst/>
          </a:prstGeom>
          <a:noFill/>
          <a:ln w="6350">
            <a:solidFill>
              <a:srgbClr val="E5E7EB"/>
            </a:solidFill>
            <a:prstDash val="solid"/>
          </a:ln>
        </p:spPr>
      </p:sp>
      <p:sp>
        <p:nvSpPr>
          <p:cNvPr id="26" name="Shape 24"/>
          <p:cNvSpPr/>
          <p:nvPr/>
        </p:nvSpPr>
        <p:spPr>
          <a:xfrm>
            <a:off x="6355080" y="4178808"/>
            <a:ext cx="164592" cy="164592"/>
          </a:xfrm>
          <a:prstGeom prst="rect">
            <a:avLst/>
          </a:prstGeom>
          <a:solidFill>
            <a:srgbClr val="B8864B"/>
          </a:solidFill>
          <a:ln/>
        </p:spPr>
      </p:sp>
      <p:sp>
        <p:nvSpPr>
          <p:cNvPr id="27" name="Text 25"/>
          <p:cNvSpPr/>
          <p:nvPr/>
        </p:nvSpPr>
        <p:spPr>
          <a:xfrm>
            <a:off x="6675120" y="3977640"/>
            <a:ext cx="50749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1600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Комплектующие и расходные материалы</a:t>
            </a:r>
            <a:endParaRPr lang="en-US" sz="1600" dirty="0"/>
          </a:p>
        </p:txBody>
      </p:sp>
      <p:sp>
        <p:nvSpPr>
          <p:cNvPr id="28" name="Shape 26"/>
          <p:cNvSpPr/>
          <p:nvPr/>
        </p:nvSpPr>
        <p:spPr>
          <a:xfrm>
            <a:off x="6355080" y="4640580"/>
            <a:ext cx="5440680" cy="0"/>
          </a:xfrm>
          <a:prstGeom prst="line">
            <a:avLst/>
          </a:prstGeom>
          <a:noFill/>
          <a:ln w="6350">
            <a:solidFill>
              <a:srgbClr val="E5E7EB"/>
            </a:solidFill>
            <a:prstDash val="solid"/>
          </a:ln>
        </p:spPr>
      </p:sp>
      <p:sp>
        <p:nvSpPr>
          <p:cNvPr id="29" name="Shape 27"/>
          <p:cNvSpPr/>
          <p:nvPr/>
        </p:nvSpPr>
        <p:spPr>
          <a:xfrm>
            <a:off x="6355080" y="4910328"/>
            <a:ext cx="164592" cy="164592"/>
          </a:xfrm>
          <a:prstGeom prst="rect">
            <a:avLst/>
          </a:prstGeom>
          <a:solidFill>
            <a:srgbClr val="B8864B"/>
          </a:solidFill>
          <a:ln/>
        </p:spPr>
      </p:sp>
      <p:sp>
        <p:nvSpPr>
          <p:cNvPr id="30" name="Text 28"/>
          <p:cNvSpPr/>
          <p:nvPr/>
        </p:nvSpPr>
        <p:spPr>
          <a:xfrm>
            <a:off x="6675120" y="4709160"/>
            <a:ext cx="50749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1600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Специализированную продукцию под техническое задание заказчика</a:t>
            </a:r>
            <a:endParaRPr lang="en-US" sz="1600" dirty="0"/>
          </a:p>
        </p:txBody>
      </p:sp>
      <p:sp>
        <p:nvSpPr>
          <p:cNvPr id="31" name="Shape 29"/>
          <p:cNvSpPr/>
          <p:nvPr/>
        </p:nvSpPr>
        <p:spPr>
          <a:xfrm>
            <a:off x="6355080" y="5372100"/>
            <a:ext cx="5440680" cy="0"/>
          </a:xfrm>
          <a:prstGeom prst="line">
            <a:avLst/>
          </a:prstGeom>
          <a:noFill/>
          <a:ln w="6350">
            <a:solidFill>
              <a:srgbClr val="E5E7EB"/>
            </a:solidFill>
            <a:prstDash val="solid"/>
          </a:ln>
        </p:spPr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1148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b="1" kern="0" spc="400" dirty="0">
                <a:solidFill>
                  <a:srgbClr val="B886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ПРОЦЕСС</a:t>
            </a:r>
            <a:endParaRPr lang="en-US" sz="1000" dirty="0"/>
          </a:p>
        </p:txBody>
      </p:sp>
      <p:sp>
        <p:nvSpPr>
          <p:cNvPr id="3" name="Text 1"/>
          <p:cNvSpPr/>
          <p:nvPr/>
        </p:nvSpPr>
        <p:spPr>
          <a:xfrm>
            <a:off x="10911535" y="411480"/>
            <a:ext cx="7315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6400800"/>
            <a:ext cx="2743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kern="0" spc="3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ТСК ЕВА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7071055" y="6400800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office@eva-tsk.ru   ·   eva-company.vercel.app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548640" y="868680"/>
            <a:ext cx="109728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200" b="1" dirty="0">
                <a:solidFill>
                  <a:srgbClr val="1F293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Как мы работаем</a:t>
            </a:r>
            <a:endParaRPr lang="en-US" sz="3200" dirty="0"/>
          </a:p>
        </p:txBody>
      </p:sp>
      <p:sp>
        <p:nvSpPr>
          <p:cNvPr id="7" name="Text 5"/>
          <p:cNvSpPr/>
          <p:nvPr/>
        </p:nvSpPr>
        <p:spPr>
          <a:xfrm>
            <a:off x="640080" y="1691640"/>
            <a:ext cx="104241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Пять шагов от заявки до закрытия контракта</a:t>
            </a:r>
            <a:endParaRPr lang="en-US" sz="1600" dirty="0"/>
          </a:p>
        </p:txBody>
      </p:sp>
      <p:sp>
        <p:nvSpPr>
          <p:cNvPr id="8" name="Shape 6"/>
          <p:cNvSpPr/>
          <p:nvPr/>
        </p:nvSpPr>
        <p:spPr>
          <a:xfrm>
            <a:off x="1188720" y="2880360"/>
            <a:ext cx="10122408" cy="0"/>
          </a:xfrm>
          <a:prstGeom prst="line">
            <a:avLst/>
          </a:prstGeom>
          <a:noFill/>
          <a:ln w="19050">
            <a:solidFill>
              <a:srgbClr val="E5E7EB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1303020" y="2468880"/>
            <a:ext cx="822960" cy="822960"/>
          </a:xfrm>
          <a:prstGeom prst="ellipse">
            <a:avLst/>
          </a:prstGeom>
          <a:solidFill>
            <a:srgbClr val="B8864B"/>
          </a:solidFill>
          <a:ln/>
        </p:spPr>
      </p:sp>
      <p:sp>
        <p:nvSpPr>
          <p:cNvPr id="10" name="Text 8"/>
          <p:cNvSpPr/>
          <p:nvPr/>
        </p:nvSpPr>
        <p:spPr>
          <a:xfrm>
            <a:off x="1303020" y="2615184"/>
            <a:ext cx="8229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01</a:t>
            </a:r>
            <a:endParaRPr lang="en-US" sz="1800" dirty="0"/>
          </a:p>
        </p:txBody>
      </p:sp>
      <p:sp>
        <p:nvSpPr>
          <p:cNvPr id="11" name="Shape 9"/>
          <p:cNvSpPr/>
          <p:nvPr/>
        </p:nvSpPr>
        <p:spPr>
          <a:xfrm>
            <a:off x="640080" y="3474720"/>
            <a:ext cx="2148840" cy="2834640"/>
          </a:xfrm>
          <a:prstGeom prst="rect">
            <a:avLst/>
          </a:prstGeom>
          <a:solidFill>
            <a:srgbClr val="F7F5F1"/>
          </a:solidFill>
          <a:ln/>
        </p:spPr>
      </p:sp>
      <p:sp>
        <p:nvSpPr>
          <p:cNvPr id="12" name="Text 10"/>
          <p:cNvSpPr/>
          <p:nvPr/>
        </p:nvSpPr>
        <p:spPr>
          <a:xfrm>
            <a:off x="868680" y="3657600"/>
            <a:ext cx="169164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20000"/>
              </a:lnSpc>
              <a:buNone/>
            </a:pPr>
            <a:r>
              <a:rPr lang="en-US" sz="1500" b="1" dirty="0">
                <a:solidFill>
                  <a:srgbClr val="1F293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Получаем заявку или ТЗ</a:t>
            </a:r>
            <a:endParaRPr lang="en-US" sz="1500" dirty="0"/>
          </a:p>
        </p:txBody>
      </p:sp>
      <p:sp>
        <p:nvSpPr>
          <p:cNvPr id="13" name="Text 11"/>
          <p:cNvSpPr/>
          <p:nvPr/>
        </p:nvSpPr>
        <p:spPr>
          <a:xfrm>
            <a:off x="868680" y="4526280"/>
            <a:ext cx="1691640" cy="1645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40000"/>
              </a:lnSpc>
              <a:buNone/>
            </a:pPr>
            <a:r>
              <a:rPr lang="en-US" sz="1200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Изучаем потребность заказчика, спецификацию, требования к товару, срокам и документам.</a:t>
            </a:r>
            <a:endParaRPr lang="en-US" sz="1200" dirty="0"/>
          </a:p>
        </p:txBody>
      </p:sp>
      <p:sp>
        <p:nvSpPr>
          <p:cNvPr id="14" name="Shape 12"/>
          <p:cNvSpPr/>
          <p:nvPr/>
        </p:nvSpPr>
        <p:spPr>
          <a:xfrm>
            <a:off x="3570732" y="2468880"/>
            <a:ext cx="822960" cy="822960"/>
          </a:xfrm>
          <a:prstGeom prst="ellipse">
            <a:avLst/>
          </a:prstGeom>
          <a:solidFill>
            <a:srgbClr val="B8864B"/>
          </a:solidFill>
          <a:ln/>
        </p:spPr>
      </p:sp>
      <p:sp>
        <p:nvSpPr>
          <p:cNvPr id="15" name="Text 13"/>
          <p:cNvSpPr/>
          <p:nvPr/>
        </p:nvSpPr>
        <p:spPr>
          <a:xfrm>
            <a:off x="3570732" y="2615184"/>
            <a:ext cx="8229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02</a:t>
            </a:r>
            <a:endParaRPr lang="en-US" sz="1800" dirty="0"/>
          </a:p>
        </p:txBody>
      </p:sp>
      <p:sp>
        <p:nvSpPr>
          <p:cNvPr id="16" name="Shape 14"/>
          <p:cNvSpPr/>
          <p:nvPr/>
        </p:nvSpPr>
        <p:spPr>
          <a:xfrm>
            <a:off x="2907792" y="3474720"/>
            <a:ext cx="2148840" cy="2834640"/>
          </a:xfrm>
          <a:prstGeom prst="rect">
            <a:avLst/>
          </a:prstGeom>
          <a:solidFill>
            <a:srgbClr val="F7F5F1"/>
          </a:solidFill>
          <a:ln/>
        </p:spPr>
      </p:sp>
      <p:sp>
        <p:nvSpPr>
          <p:cNvPr id="17" name="Text 15"/>
          <p:cNvSpPr/>
          <p:nvPr/>
        </p:nvSpPr>
        <p:spPr>
          <a:xfrm>
            <a:off x="3136392" y="3657600"/>
            <a:ext cx="169164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20000"/>
              </a:lnSpc>
              <a:buNone/>
            </a:pPr>
            <a:r>
              <a:rPr lang="en-US" sz="1500" b="1" dirty="0">
                <a:solidFill>
                  <a:srgbClr val="1F293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Подбираем продукцию</a:t>
            </a:r>
            <a:endParaRPr lang="en-US" sz="1500" dirty="0"/>
          </a:p>
        </p:txBody>
      </p:sp>
      <p:sp>
        <p:nvSpPr>
          <p:cNvPr id="18" name="Text 16"/>
          <p:cNvSpPr/>
          <p:nvPr/>
        </p:nvSpPr>
        <p:spPr>
          <a:xfrm>
            <a:off x="3136392" y="4526280"/>
            <a:ext cx="1691640" cy="1645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40000"/>
              </a:lnSpc>
              <a:buNone/>
            </a:pPr>
            <a:r>
              <a:rPr lang="en-US" sz="1200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Ищем оптимальные варианты у производителей, дилеров и проверенных поставщиков.</a:t>
            </a:r>
            <a:endParaRPr lang="en-US" sz="1200" dirty="0"/>
          </a:p>
        </p:txBody>
      </p:sp>
      <p:sp>
        <p:nvSpPr>
          <p:cNvPr id="19" name="Shape 17"/>
          <p:cNvSpPr/>
          <p:nvPr/>
        </p:nvSpPr>
        <p:spPr>
          <a:xfrm>
            <a:off x="5838444" y="2468880"/>
            <a:ext cx="822960" cy="822960"/>
          </a:xfrm>
          <a:prstGeom prst="ellipse">
            <a:avLst/>
          </a:prstGeom>
          <a:solidFill>
            <a:srgbClr val="B8864B"/>
          </a:solidFill>
          <a:ln/>
        </p:spPr>
      </p:sp>
      <p:sp>
        <p:nvSpPr>
          <p:cNvPr id="20" name="Text 18"/>
          <p:cNvSpPr/>
          <p:nvPr/>
        </p:nvSpPr>
        <p:spPr>
          <a:xfrm>
            <a:off x="5838444" y="2615184"/>
            <a:ext cx="8229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03</a:t>
            </a:r>
            <a:endParaRPr lang="en-US" sz="1800" dirty="0"/>
          </a:p>
        </p:txBody>
      </p:sp>
      <p:sp>
        <p:nvSpPr>
          <p:cNvPr id="21" name="Shape 19"/>
          <p:cNvSpPr/>
          <p:nvPr/>
        </p:nvSpPr>
        <p:spPr>
          <a:xfrm>
            <a:off x="5175504" y="3474720"/>
            <a:ext cx="2148840" cy="2834640"/>
          </a:xfrm>
          <a:prstGeom prst="rect">
            <a:avLst/>
          </a:prstGeom>
          <a:solidFill>
            <a:srgbClr val="F7F5F1"/>
          </a:solidFill>
          <a:ln/>
        </p:spPr>
      </p:sp>
      <p:sp>
        <p:nvSpPr>
          <p:cNvPr id="22" name="Text 20"/>
          <p:cNvSpPr/>
          <p:nvPr/>
        </p:nvSpPr>
        <p:spPr>
          <a:xfrm>
            <a:off x="5404104" y="3657600"/>
            <a:ext cx="169164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20000"/>
              </a:lnSpc>
              <a:buNone/>
            </a:pPr>
            <a:r>
              <a:rPr lang="en-US" sz="1500" b="1" dirty="0">
                <a:solidFill>
                  <a:srgbClr val="1F293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Проверяем соответствие</a:t>
            </a:r>
            <a:endParaRPr lang="en-US" sz="1500" dirty="0"/>
          </a:p>
        </p:txBody>
      </p:sp>
      <p:sp>
        <p:nvSpPr>
          <p:cNvPr id="23" name="Text 21"/>
          <p:cNvSpPr/>
          <p:nvPr/>
        </p:nvSpPr>
        <p:spPr>
          <a:xfrm>
            <a:off x="5379415" y="4443984"/>
            <a:ext cx="1691640" cy="1645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40000"/>
              </a:lnSpc>
              <a:buNone/>
            </a:pPr>
            <a:r>
              <a:rPr lang="en-US" sz="1200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Сопоставляем характеристики товара с техническим заданием и условиями закупки.</a:t>
            </a:r>
            <a:endParaRPr lang="en-US" sz="1200" dirty="0"/>
          </a:p>
        </p:txBody>
      </p:sp>
      <p:sp>
        <p:nvSpPr>
          <p:cNvPr id="24" name="Shape 22"/>
          <p:cNvSpPr/>
          <p:nvPr/>
        </p:nvSpPr>
        <p:spPr>
          <a:xfrm>
            <a:off x="8106156" y="2468880"/>
            <a:ext cx="822960" cy="822960"/>
          </a:xfrm>
          <a:prstGeom prst="ellipse">
            <a:avLst/>
          </a:prstGeom>
          <a:solidFill>
            <a:srgbClr val="B8864B"/>
          </a:solidFill>
          <a:ln/>
        </p:spPr>
      </p:sp>
      <p:sp>
        <p:nvSpPr>
          <p:cNvPr id="25" name="Text 23"/>
          <p:cNvSpPr/>
          <p:nvPr/>
        </p:nvSpPr>
        <p:spPr>
          <a:xfrm>
            <a:off x="8106156" y="2615184"/>
            <a:ext cx="8229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04</a:t>
            </a:r>
            <a:endParaRPr lang="en-US" sz="1800" dirty="0"/>
          </a:p>
        </p:txBody>
      </p:sp>
      <p:sp>
        <p:nvSpPr>
          <p:cNvPr id="26" name="Shape 24"/>
          <p:cNvSpPr/>
          <p:nvPr/>
        </p:nvSpPr>
        <p:spPr>
          <a:xfrm>
            <a:off x="7443216" y="3429000"/>
            <a:ext cx="2148840" cy="2834640"/>
          </a:xfrm>
          <a:prstGeom prst="rect">
            <a:avLst/>
          </a:prstGeom>
          <a:solidFill>
            <a:srgbClr val="F7F5F1"/>
          </a:solidFill>
          <a:ln/>
        </p:spPr>
      </p:sp>
      <p:sp>
        <p:nvSpPr>
          <p:cNvPr id="27" name="Text 25"/>
          <p:cNvSpPr/>
          <p:nvPr/>
        </p:nvSpPr>
        <p:spPr>
          <a:xfrm>
            <a:off x="7671816" y="3657600"/>
            <a:ext cx="169164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20000"/>
              </a:lnSpc>
              <a:buNone/>
            </a:pPr>
            <a:r>
              <a:rPr lang="en-US" sz="1500" b="1" dirty="0">
                <a:solidFill>
                  <a:srgbClr val="1F293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Формируем предложение</a:t>
            </a:r>
            <a:endParaRPr lang="en-US" sz="1500" dirty="0"/>
          </a:p>
        </p:txBody>
      </p:sp>
      <p:sp>
        <p:nvSpPr>
          <p:cNvPr id="28" name="Text 26"/>
          <p:cNvSpPr/>
          <p:nvPr/>
        </p:nvSpPr>
        <p:spPr>
          <a:xfrm>
            <a:off x="7665415" y="4422882"/>
            <a:ext cx="1691640" cy="1645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40000"/>
              </a:lnSpc>
              <a:buNone/>
            </a:pPr>
            <a:r>
              <a:rPr lang="en-US" sz="1200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Готовим КП с учётом цены, сроков, логистики и пакета документов.</a:t>
            </a:r>
            <a:endParaRPr lang="en-US" sz="1200" dirty="0"/>
          </a:p>
        </p:txBody>
      </p:sp>
      <p:sp>
        <p:nvSpPr>
          <p:cNvPr id="29" name="Shape 27"/>
          <p:cNvSpPr/>
          <p:nvPr/>
        </p:nvSpPr>
        <p:spPr>
          <a:xfrm>
            <a:off x="10373868" y="2468880"/>
            <a:ext cx="822960" cy="822960"/>
          </a:xfrm>
          <a:prstGeom prst="ellipse">
            <a:avLst/>
          </a:prstGeom>
          <a:solidFill>
            <a:srgbClr val="B8864B"/>
          </a:solidFill>
          <a:ln/>
        </p:spPr>
      </p:sp>
      <p:sp>
        <p:nvSpPr>
          <p:cNvPr id="30" name="Text 28"/>
          <p:cNvSpPr/>
          <p:nvPr/>
        </p:nvSpPr>
        <p:spPr>
          <a:xfrm>
            <a:off x="10373868" y="2615184"/>
            <a:ext cx="8229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05</a:t>
            </a:r>
            <a:endParaRPr lang="en-US" sz="1800" dirty="0"/>
          </a:p>
        </p:txBody>
      </p:sp>
      <p:sp>
        <p:nvSpPr>
          <p:cNvPr id="31" name="Shape 29"/>
          <p:cNvSpPr/>
          <p:nvPr/>
        </p:nvSpPr>
        <p:spPr>
          <a:xfrm>
            <a:off x="9710928" y="3474720"/>
            <a:ext cx="2148840" cy="2834640"/>
          </a:xfrm>
          <a:prstGeom prst="rect">
            <a:avLst/>
          </a:prstGeom>
          <a:solidFill>
            <a:srgbClr val="F7F5F1"/>
          </a:solidFill>
          <a:ln/>
        </p:spPr>
      </p:sp>
      <p:sp>
        <p:nvSpPr>
          <p:cNvPr id="32" name="Text 30"/>
          <p:cNvSpPr/>
          <p:nvPr/>
        </p:nvSpPr>
        <p:spPr>
          <a:xfrm>
            <a:off x="9939528" y="3657600"/>
            <a:ext cx="169164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20000"/>
              </a:lnSpc>
              <a:buNone/>
            </a:pPr>
            <a:r>
              <a:rPr lang="en-US" sz="1500" b="1" dirty="0">
                <a:solidFill>
                  <a:srgbClr val="1F293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Организуем поставку</a:t>
            </a:r>
            <a:endParaRPr lang="en-US" sz="1500" dirty="0"/>
          </a:p>
        </p:txBody>
      </p:sp>
      <p:sp>
        <p:nvSpPr>
          <p:cNvPr id="33" name="Text 31"/>
          <p:cNvSpPr/>
          <p:nvPr/>
        </p:nvSpPr>
        <p:spPr>
          <a:xfrm>
            <a:off x="9939528" y="4468251"/>
            <a:ext cx="1691640" cy="1645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40000"/>
              </a:lnSpc>
              <a:buNone/>
            </a:pPr>
            <a:r>
              <a:rPr lang="en-US" sz="1200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Контролируем отгрузку, документы и исполнение обязательств перед заказчиком.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1148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kern="0" spc="400" dirty="0">
                <a:solidFill>
                  <a:srgbClr val="B886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СОТРУДНИЧЕСТВО</a:t>
            </a:r>
            <a:endParaRPr lang="en-US" sz="1600" dirty="0"/>
          </a:p>
        </p:txBody>
      </p:sp>
      <p:sp>
        <p:nvSpPr>
          <p:cNvPr id="3" name="Text 1"/>
          <p:cNvSpPr/>
          <p:nvPr/>
        </p:nvSpPr>
        <p:spPr>
          <a:xfrm>
            <a:off x="10911535" y="411480"/>
            <a:ext cx="7315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6400800"/>
            <a:ext cx="2743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kern="0" spc="3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ТСК ЕВА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7071055" y="6400800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office@eva-tsk.ru   ·   eva-company.vercel.app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548640" y="868680"/>
            <a:ext cx="109728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200" b="1" dirty="0">
                <a:solidFill>
                  <a:srgbClr val="1F293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Приглашаем к работе</a:t>
            </a:r>
            <a:endParaRPr lang="en-US" sz="3200" dirty="0"/>
          </a:p>
        </p:txBody>
      </p:sp>
      <p:sp>
        <p:nvSpPr>
          <p:cNvPr id="7" name="Text 5"/>
          <p:cNvSpPr/>
          <p:nvPr/>
        </p:nvSpPr>
        <p:spPr>
          <a:xfrm>
            <a:off x="548640" y="1691640"/>
            <a:ext cx="10515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40000"/>
              </a:lnSpc>
              <a:buNone/>
            </a:pPr>
            <a:r>
              <a:rPr lang="en-US" sz="1600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Мы открыты к долгосрочным партнёрствам и формируем команду профессионалов в области тендерных закупок.</a:t>
            </a:r>
            <a:endParaRPr lang="en-US" sz="1600" dirty="0"/>
          </a:p>
        </p:txBody>
      </p:sp>
      <p:sp>
        <p:nvSpPr>
          <p:cNvPr id="8" name="Shape 6"/>
          <p:cNvSpPr/>
          <p:nvPr/>
        </p:nvSpPr>
        <p:spPr>
          <a:xfrm>
            <a:off x="548640" y="2606040"/>
            <a:ext cx="5440680" cy="3657600"/>
          </a:xfrm>
          <a:prstGeom prst="rect">
            <a:avLst/>
          </a:prstGeom>
          <a:solidFill>
            <a:srgbClr val="F7F5F1"/>
          </a:solidFill>
          <a:ln/>
        </p:spPr>
      </p:sp>
      <p:sp>
        <p:nvSpPr>
          <p:cNvPr id="9" name="Shape 7"/>
          <p:cNvSpPr/>
          <p:nvPr/>
        </p:nvSpPr>
        <p:spPr>
          <a:xfrm>
            <a:off x="548640" y="2606040"/>
            <a:ext cx="5440680" cy="54864"/>
          </a:xfrm>
          <a:prstGeom prst="rect">
            <a:avLst/>
          </a:prstGeom>
          <a:solidFill>
            <a:srgbClr val="B8864B"/>
          </a:solidFill>
          <a:ln/>
        </p:spPr>
      </p:sp>
      <p:sp>
        <p:nvSpPr>
          <p:cNvPr id="10" name="Text 8"/>
          <p:cNvSpPr/>
          <p:nvPr/>
        </p:nvSpPr>
        <p:spPr>
          <a:xfrm>
            <a:off x="868680" y="2880360"/>
            <a:ext cx="4800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kern="0" spc="400" dirty="0">
                <a:solidFill>
                  <a:srgbClr val="B886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01 · СОВМЕСТНЫЕ ПРОЕКТЫ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868680" y="3246120"/>
            <a:ext cx="4800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1F293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Производителям и импортёрам</a:t>
            </a:r>
            <a:endParaRPr lang="en-US" sz="2000" dirty="0"/>
          </a:p>
        </p:txBody>
      </p:sp>
      <p:sp>
        <p:nvSpPr>
          <p:cNvPr id="12" name="Text 10"/>
          <p:cNvSpPr/>
          <p:nvPr/>
        </p:nvSpPr>
        <p:spPr>
          <a:xfrm>
            <a:off x="868680" y="3840480"/>
            <a:ext cx="4800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40000"/>
              </a:lnSpc>
              <a:buNone/>
            </a:pPr>
            <a:r>
              <a:rPr lang="en-US" sz="1400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Объединяем вашу продукцию с нашим опытом для победы в госзакупках.</a:t>
            </a:r>
            <a:endParaRPr lang="en-US" sz="1400" dirty="0"/>
          </a:p>
        </p:txBody>
      </p:sp>
      <p:sp>
        <p:nvSpPr>
          <p:cNvPr id="13" name="Shape 11"/>
          <p:cNvSpPr/>
          <p:nvPr/>
        </p:nvSpPr>
        <p:spPr>
          <a:xfrm>
            <a:off x="914400" y="4599432"/>
            <a:ext cx="118872" cy="118872"/>
          </a:xfrm>
          <a:prstGeom prst="rect">
            <a:avLst/>
          </a:prstGeom>
          <a:solidFill>
            <a:srgbClr val="B8864B"/>
          </a:solidFill>
          <a:ln/>
        </p:spPr>
      </p:sp>
      <p:sp>
        <p:nvSpPr>
          <p:cNvPr id="14" name="Text 12"/>
          <p:cNvSpPr/>
          <p:nvPr/>
        </p:nvSpPr>
        <p:spPr>
          <a:xfrm>
            <a:off x="1143000" y="4480560"/>
            <a:ext cx="45262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Анализ потенциала вашей номенклатуры на </a:t>
            </a:r>
            <a:r>
              <a:rPr lang="en-US" sz="1600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тендерных</a:t>
            </a:r>
            <a:r>
              <a:rPr lang="en-US" sz="1400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 площадках</a:t>
            </a:r>
            <a:endParaRPr lang="en-US" sz="1400" dirty="0"/>
          </a:p>
        </p:txBody>
      </p:sp>
      <p:sp>
        <p:nvSpPr>
          <p:cNvPr id="15" name="Shape 13"/>
          <p:cNvSpPr/>
          <p:nvPr/>
        </p:nvSpPr>
        <p:spPr>
          <a:xfrm>
            <a:off x="914400" y="4983480"/>
            <a:ext cx="118872" cy="118872"/>
          </a:xfrm>
          <a:prstGeom prst="rect">
            <a:avLst/>
          </a:prstGeom>
          <a:solidFill>
            <a:srgbClr val="B8864B"/>
          </a:solidFill>
          <a:ln/>
        </p:spPr>
      </p:sp>
      <p:sp>
        <p:nvSpPr>
          <p:cNvPr id="16" name="Text 14"/>
          <p:cNvSpPr/>
          <p:nvPr/>
        </p:nvSpPr>
        <p:spPr>
          <a:xfrm>
            <a:off x="1143000" y="4882896"/>
            <a:ext cx="45262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Подбор подходящих закупок и стратегия участия</a:t>
            </a:r>
            <a:endParaRPr lang="en-US" sz="1400" dirty="0"/>
          </a:p>
        </p:txBody>
      </p:sp>
      <p:sp>
        <p:nvSpPr>
          <p:cNvPr id="17" name="Shape 15"/>
          <p:cNvSpPr/>
          <p:nvPr/>
        </p:nvSpPr>
        <p:spPr>
          <a:xfrm>
            <a:off x="914400" y="5367528"/>
            <a:ext cx="118872" cy="118872"/>
          </a:xfrm>
          <a:prstGeom prst="rect">
            <a:avLst/>
          </a:prstGeom>
          <a:solidFill>
            <a:srgbClr val="B8864B"/>
          </a:solidFill>
          <a:ln/>
        </p:spPr>
      </p:sp>
      <p:sp>
        <p:nvSpPr>
          <p:cNvPr id="18" name="Text 16"/>
          <p:cNvSpPr/>
          <p:nvPr/>
        </p:nvSpPr>
        <p:spPr>
          <a:xfrm>
            <a:off x="1143000" y="5242326"/>
            <a:ext cx="45262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Сопровождение поставок и документооборота</a:t>
            </a:r>
            <a:endParaRPr lang="en-US" sz="1400" dirty="0"/>
          </a:p>
        </p:txBody>
      </p:sp>
      <p:sp>
        <p:nvSpPr>
          <p:cNvPr id="19" name="Shape 17"/>
          <p:cNvSpPr/>
          <p:nvPr/>
        </p:nvSpPr>
        <p:spPr>
          <a:xfrm>
            <a:off x="914400" y="5751576"/>
            <a:ext cx="118872" cy="118872"/>
          </a:xfrm>
          <a:prstGeom prst="rect">
            <a:avLst/>
          </a:prstGeom>
          <a:solidFill>
            <a:srgbClr val="B8864B"/>
          </a:solidFill>
          <a:ln/>
        </p:spPr>
      </p:sp>
      <p:sp>
        <p:nvSpPr>
          <p:cNvPr id="20" name="Text 18"/>
          <p:cNvSpPr/>
          <p:nvPr/>
        </p:nvSpPr>
        <p:spPr>
          <a:xfrm>
            <a:off x="1143000" y="5632704"/>
            <a:ext cx="45262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Прозрачные коммерческие условия и долгосрочные отношения</a:t>
            </a:r>
            <a:endParaRPr lang="en-US" sz="1400" dirty="0"/>
          </a:p>
        </p:txBody>
      </p:sp>
      <p:sp>
        <p:nvSpPr>
          <p:cNvPr id="21" name="Shape 19"/>
          <p:cNvSpPr/>
          <p:nvPr/>
        </p:nvSpPr>
        <p:spPr>
          <a:xfrm>
            <a:off x="6355080" y="2606040"/>
            <a:ext cx="5440680" cy="3657600"/>
          </a:xfrm>
          <a:prstGeom prst="rect">
            <a:avLst/>
          </a:prstGeom>
          <a:solidFill>
            <a:srgbClr val="1F2937"/>
          </a:solidFill>
          <a:ln/>
        </p:spPr>
      </p:sp>
      <p:sp>
        <p:nvSpPr>
          <p:cNvPr id="22" name="Shape 20"/>
          <p:cNvSpPr/>
          <p:nvPr/>
        </p:nvSpPr>
        <p:spPr>
          <a:xfrm>
            <a:off x="6355080" y="2606040"/>
            <a:ext cx="5440680" cy="54864"/>
          </a:xfrm>
          <a:prstGeom prst="rect">
            <a:avLst/>
          </a:prstGeom>
          <a:solidFill>
            <a:srgbClr val="B8864B"/>
          </a:solidFill>
          <a:ln/>
        </p:spPr>
      </p:sp>
      <p:sp>
        <p:nvSpPr>
          <p:cNvPr id="23" name="Text 21"/>
          <p:cNvSpPr/>
          <p:nvPr/>
        </p:nvSpPr>
        <p:spPr>
          <a:xfrm>
            <a:off x="6675120" y="2880360"/>
            <a:ext cx="4800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kern="0" spc="400" dirty="0">
                <a:solidFill>
                  <a:srgbClr val="B886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02 · КАРЬЕРА</a:t>
            </a:r>
            <a:endParaRPr lang="en-US" sz="1000" dirty="0"/>
          </a:p>
        </p:txBody>
      </p:sp>
      <p:sp>
        <p:nvSpPr>
          <p:cNvPr id="24" name="Text 22"/>
          <p:cNvSpPr/>
          <p:nvPr/>
        </p:nvSpPr>
        <p:spPr>
          <a:xfrm>
            <a:off x="6675120" y="3246120"/>
            <a:ext cx="4800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Присоединяйтесь к команде</a:t>
            </a:r>
            <a:endParaRPr lang="en-US" sz="2000" dirty="0"/>
          </a:p>
        </p:txBody>
      </p:sp>
      <p:sp>
        <p:nvSpPr>
          <p:cNvPr id="25" name="Text 23"/>
          <p:cNvSpPr/>
          <p:nvPr/>
        </p:nvSpPr>
        <p:spPr>
          <a:xfrm>
            <a:off x="6675120" y="3840480"/>
            <a:ext cx="4800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40000"/>
              </a:lnSpc>
              <a:buNone/>
            </a:pPr>
            <a:r>
              <a:rPr lang="en-US" sz="1400" dirty="0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Ищем опытных специалистов по тендерам с собственной клиентской базой и знанием 44-ФЗ и 223-ФЗ.</a:t>
            </a:r>
            <a:endParaRPr lang="en-US" sz="1400" dirty="0">
              <a:solidFill>
                <a:schemeClr val="bg1"/>
              </a:solidFill>
            </a:endParaRPr>
          </a:p>
        </p:txBody>
      </p:sp>
      <p:sp>
        <p:nvSpPr>
          <p:cNvPr id="26" name="Shape 24"/>
          <p:cNvSpPr/>
          <p:nvPr/>
        </p:nvSpPr>
        <p:spPr>
          <a:xfrm>
            <a:off x="6720840" y="4599432"/>
            <a:ext cx="118872" cy="118872"/>
          </a:xfrm>
          <a:prstGeom prst="rect">
            <a:avLst/>
          </a:prstGeom>
          <a:solidFill>
            <a:srgbClr val="B8864B"/>
          </a:solidFill>
          <a:ln/>
        </p:spPr>
      </p:sp>
      <p:sp>
        <p:nvSpPr>
          <p:cNvPr id="27" name="Text 25"/>
          <p:cNvSpPr/>
          <p:nvPr/>
        </p:nvSpPr>
        <p:spPr>
          <a:xfrm>
            <a:off x="6949440" y="4480560"/>
            <a:ext cx="45262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Опыт работы с государственными и корпоративными закупками</a:t>
            </a:r>
            <a:endParaRPr lang="en-US" sz="1400" dirty="0">
              <a:solidFill>
                <a:schemeClr val="bg1"/>
              </a:solidFill>
            </a:endParaRPr>
          </a:p>
        </p:txBody>
      </p:sp>
      <p:sp>
        <p:nvSpPr>
          <p:cNvPr id="28" name="Shape 26"/>
          <p:cNvSpPr/>
          <p:nvPr/>
        </p:nvSpPr>
        <p:spPr>
          <a:xfrm>
            <a:off x="6720840" y="4983480"/>
            <a:ext cx="118872" cy="118872"/>
          </a:xfrm>
          <a:prstGeom prst="rect">
            <a:avLst/>
          </a:prstGeom>
          <a:solidFill>
            <a:srgbClr val="B8864B"/>
          </a:solidFill>
          <a:ln/>
        </p:spPr>
      </p:sp>
      <p:sp>
        <p:nvSpPr>
          <p:cNvPr id="29" name="Text 27"/>
          <p:cNvSpPr/>
          <p:nvPr/>
        </p:nvSpPr>
        <p:spPr>
          <a:xfrm>
            <a:off x="6949440" y="4864608"/>
            <a:ext cx="45262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Знание 44-ФЗ, 223-ФЗ и сопутствующего законодательства</a:t>
            </a:r>
            <a:endParaRPr lang="en-US" sz="1400" dirty="0">
              <a:solidFill>
                <a:schemeClr val="bg1"/>
              </a:solidFill>
            </a:endParaRPr>
          </a:p>
        </p:txBody>
      </p:sp>
      <p:sp>
        <p:nvSpPr>
          <p:cNvPr id="30" name="Shape 28"/>
          <p:cNvSpPr/>
          <p:nvPr/>
        </p:nvSpPr>
        <p:spPr>
          <a:xfrm>
            <a:off x="6720840" y="5367528"/>
            <a:ext cx="118872" cy="118872"/>
          </a:xfrm>
          <a:prstGeom prst="rect">
            <a:avLst/>
          </a:prstGeom>
          <a:solidFill>
            <a:srgbClr val="B8864B"/>
          </a:solidFill>
          <a:ln/>
        </p:spPr>
      </p:sp>
      <p:sp>
        <p:nvSpPr>
          <p:cNvPr id="31" name="Text 29"/>
          <p:cNvSpPr/>
          <p:nvPr/>
        </p:nvSpPr>
        <p:spPr>
          <a:xfrm>
            <a:off x="6949440" y="5248656"/>
            <a:ext cx="45262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Собственная клиентская база — преимущество</a:t>
            </a:r>
            <a:endParaRPr lang="en-US" sz="1400" dirty="0">
              <a:solidFill>
                <a:schemeClr val="bg1"/>
              </a:solidFill>
            </a:endParaRPr>
          </a:p>
        </p:txBody>
      </p:sp>
      <p:sp>
        <p:nvSpPr>
          <p:cNvPr id="32" name="Shape 30"/>
          <p:cNvSpPr/>
          <p:nvPr/>
        </p:nvSpPr>
        <p:spPr>
          <a:xfrm>
            <a:off x="6720840" y="5751576"/>
            <a:ext cx="118872" cy="118872"/>
          </a:xfrm>
          <a:prstGeom prst="rect">
            <a:avLst/>
          </a:prstGeom>
          <a:solidFill>
            <a:srgbClr val="B8864B"/>
          </a:solidFill>
          <a:ln/>
        </p:spPr>
      </p:sp>
      <p:sp>
        <p:nvSpPr>
          <p:cNvPr id="33" name="Text 31"/>
          <p:cNvSpPr/>
          <p:nvPr/>
        </p:nvSpPr>
        <p:spPr>
          <a:xfrm>
            <a:off x="6949440" y="5632704"/>
            <a:ext cx="45262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Достойные условия и прозрачная мотивация</a:t>
            </a:r>
            <a:endParaRPr lang="en-US" sz="1400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11182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1148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kern="0" spc="400" dirty="0">
                <a:solidFill>
                  <a:srgbClr val="B886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КОНТАКТЫ</a:t>
            </a:r>
            <a:endParaRPr lang="en-US" sz="1600" dirty="0"/>
          </a:p>
        </p:txBody>
      </p:sp>
      <p:sp>
        <p:nvSpPr>
          <p:cNvPr id="3" name="Text 1"/>
          <p:cNvSpPr/>
          <p:nvPr/>
        </p:nvSpPr>
        <p:spPr>
          <a:xfrm>
            <a:off x="10911535" y="411480"/>
            <a:ext cx="7315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13</a:t>
            </a:r>
            <a:endParaRPr lang="en-US" sz="1000" dirty="0"/>
          </a:p>
        </p:txBody>
      </p:sp>
      <p:sp>
        <p:nvSpPr>
          <p:cNvPr id="5" name="Shape 3"/>
          <p:cNvSpPr/>
          <p:nvPr/>
        </p:nvSpPr>
        <p:spPr>
          <a:xfrm>
            <a:off x="548640" y="960120"/>
            <a:ext cx="457200" cy="45720"/>
          </a:xfrm>
          <a:prstGeom prst="rect">
            <a:avLst/>
          </a:prstGeom>
          <a:solidFill>
            <a:srgbClr val="B8864B"/>
          </a:solidFill>
          <a:ln/>
        </p:spPr>
      </p:sp>
      <p:sp>
        <p:nvSpPr>
          <p:cNvPr id="6" name="Text 4"/>
          <p:cNvSpPr/>
          <p:nvPr/>
        </p:nvSpPr>
        <p:spPr>
          <a:xfrm>
            <a:off x="548640" y="1234440"/>
            <a:ext cx="109728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4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Свяжитесь с нами</a:t>
            </a:r>
            <a:endParaRPr lang="en-US" sz="4200" dirty="0"/>
          </a:p>
        </p:txBody>
      </p:sp>
      <p:sp>
        <p:nvSpPr>
          <p:cNvPr id="7" name="Text 5"/>
          <p:cNvSpPr/>
          <p:nvPr/>
        </p:nvSpPr>
        <p:spPr>
          <a:xfrm>
            <a:off x="548640" y="2240280"/>
            <a:ext cx="10515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dirty="0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Реквизиты компании и юридическая информация</a:t>
            </a:r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8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8640" y="2971800"/>
            <a:ext cx="320040" cy="320040"/>
          </a:xfrm>
          <a:prstGeom prst="rect">
            <a:avLst/>
          </a:prstGeom>
        </p:spPr>
      </p:pic>
      <p:sp>
        <p:nvSpPr>
          <p:cNvPr id="9" name="Text 6"/>
          <p:cNvSpPr/>
          <p:nvPr/>
        </p:nvSpPr>
        <p:spPr>
          <a:xfrm>
            <a:off x="1051560" y="292608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kern="0" spc="300" dirty="0">
                <a:solidFill>
                  <a:srgbClr val="9CA3A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EMAIL</a:t>
            </a:r>
            <a:endParaRPr lang="en-US" sz="1200" dirty="0"/>
          </a:p>
        </p:txBody>
      </p:sp>
      <p:sp>
        <p:nvSpPr>
          <p:cNvPr id="10" name="Text 7"/>
          <p:cNvSpPr/>
          <p:nvPr/>
        </p:nvSpPr>
        <p:spPr>
          <a:xfrm>
            <a:off x="1051560" y="3154680"/>
            <a:ext cx="45720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office@eva-tsk.ru</a:t>
            </a:r>
            <a:endParaRPr lang="en-US" sz="2000" dirty="0"/>
          </a:p>
        </p:txBody>
      </p:sp>
      <p:pic>
        <p:nvPicPr>
          <p:cNvPr id="11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8640" y="4023360"/>
            <a:ext cx="320040" cy="320040"/>
          </a:xfrm>
          <a:prstGeom prst="rect">
            <a:avLst/>
          </a:prstGeom>
        </p:spPr>
      </p:pic>
      <p:sp>
        <p:nvSpPr>
          <p:cNvPr id="12" name="Text 8"/>
          <p:cNvSpPr/>
          <p:nvPr/>
        </p:nvSpPr>
        <p:spPr>
          <a:xfrm>
            <a:off x="1051560" y="397764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kern="0" spc="300" dirty="0">
                <a:solidFill>
                  <a:srgbClr val="9CA3A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АДРЕС</a:t>
            </a:r>
            <a:endParaRPr lang="en-US" sz="1200" dirty="0"/>
          </a:p>
        </p:txBody>
      </p:sp>
      <p:sp>
        <p:nvSpPr>
          <p:cNvPr id="13" name="Text 9"/>
          <p:cNvSpPr/>
          <p:nvPr/>
        </p:nvSpPr>
        <p:spPr>
          <a:xfrm>
            <a:off x="1051560" y="4206240"/>
            <a:ext cx="548640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40000"/>
              </a:lnSpc>
              <a:buNone/>
            </a:pPr>
            <a:r>
              <a:rPr lang="en-US" b="1" dirty="0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109380, Россия, г. Москва,</a:t>
            </a:r>
            <a:endParaRPr lang="en-US" b="1" dirty="0">
              <a:solidFill>
                <a:schemeClr val="bg1"/>
              </a:solidFill>
            </a:endParaRPr>
          </a:p>
          <a:p>
            <a:pPr marL="0" indent="0">
              <a:lnSpc>
                <a:spcPct val="140000"/>
              </a:lnSpc>
              <a:buNone/>
            </a:pPr>
            <a:r>
              <a:rPr lang="en-US" b="1" dirty="0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вн.тер.г. муниципальный округ Люблино,</a:t>
            </a:r>
            <a:endParaRPr lang="en-US" b="1" dirty="0">
              <a:solidFill>
                <a:schemeClr val="bg1"/>
              </a:solidFill>
            </a:endParaRPr>
          </a:p>
          <a:p>
            <a:pPr marL="0" indent="0">
              <a:lnSpc>
                <a:spcPct val="140000"/>
              </a:lnSpc>
              <a:buNone/>
            </a:pPr>
            <a:r>
              <a:rPr lang="en-US" b="1" dirty="0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ул. Чагинская, д. 4, стр. 13, помещ. 9/3</a:t>
            </a:r>
            <a:endParaRPr lang="en-US" sz="1600" b="1" dirty="0">
              <a:solidFill>
                <a:schemeClr val="bg1"/>
              </a:solidFill>
            </a:endParaRPr>
          </a:p>
        </p:txBody>
      </p:sp>
      <p:sp>
        <p:nvSpPr>
          <p:cNvPr id="14" name="Shape 10"/>
          <p:cNvSpPr/>
          <p:nvPr/>
        </p:nvSpPr>
        <p:spPr>
          <a:xfrm>
            <a:off x="6858000" y="2971800"/>
            <a:ext cx="4754880" cy="3108960"/>
          </a:xfrm>
          <a:prstGeom prst="rect">
            <a:avLst/>
          </a:prstGeom>
          <a:solidFill>
            <a:srgbClr val="1B2530"/>
          </a:solidFill>
          <a:ln/>
        </p:spPr>
      </p:sp>
      <p:sp>
        <p:nvSpPr>
          <p:cNvPr id="15" name="Shape 11"/>
          <p:cNvSpPr/>
          <p:nvPr/>
        </p:nvSpPr>
        <p:spPr>
          <a:xfrm>
            <a:off x="6858000" y="2971800"/>
            <a:ext cx="4754880" cy="54864"/>
          </a:xfrm>
          <a:prstGeom prst="rect">
            <a:avLst/>
          </a:prstGeom>
          <a:solidFill>
            <a:srgbClr val="B8864B"/>
          </a:solidFill>
          <a:ln/>
        </p:spPr>
      </p:sp>
      <p:sp>
        <p:nvSpPr>
          <p:cNvPr id="16" name="Text 12"/>
          <p:cNvSpPr/>
          <p:nvPr/>
        </p:nvSpPr>
        <p:spPr>
          <a:xfrm>
            <a:off x="7132320" y="3246120"/>
            <a:ext cx="42062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b="1" kern="0" spc="400" dirty="0">
                <a:solidFill>
                  <a:srgbClr val="B886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ЮРИДИЧЕСКИЕ ДАННЫЕ</a:t>
            </a:r>
            <a:endParaRPr lang="en-US" dirty="0"/>
          </a:p>
        </p:txBody>
      </p:sp>
      <p:sp>
        <p:nvSpPr>
          <p:cNvPr id="17" name="Text 13"/>
          <p:cNvSpPr/>
          <p:nvPr/>
        </p:nvSpPr>
        <p:spPr>
          <a:xfrm>
            <a:off x="7132320" y="3566160"/>
            <a:ext cx="42062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ООО «ТСК ЕВА»</a:t>
            </a:r>
            <a:endParaRPr lang="en-US" sz="2200" dirty="0"/>
          </a:p>
        </p:txBody>
      </p:sp>
      <p:sp>
        <p:nvSpPr>
          <p:cNvPr id="18" name="Text 14"/>
          <p:cNvSpPr/>
          <p:nvPr/>
        </p:nvSpPr>
        <p:spPr>
          <a:xfrm>
            <a:off x="7132320" y="4251960"/>
            <a:ext cx="1371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kern="0" spc="300" dirty="0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ИНН</a:t>
            </a:r>
            <a:endParaRPr lang="en-US" sz="1400" dirty="0">
              <a:solidFill>
                <a:schemeClr val="bg1"/>
              </a:solidFill>
            </a:endParaRPr>
          </a:p>
        </p:txBody>
      </p:sp>
      <p:sp>
        <p:nvSpPr>
          <p:cNvPr id="19" name="Text 15"/>
          <p:cNvSpPr/>
          <p:nvPr/>
        </p:nvSpPr>
        <p:spPr>
          <a:xfrm>
            <a:off x="8321040" y="4206240"/>
            <a:ext cx="30175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b="1" dirty="0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9723248923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20" name="Text 16"/>
          <p:cNvSpPr/>
          <p:nvPr/>
        </p:nvSpPr>
        <p:spPr>
          <a:xfrm>
            <a:off x="7132320" y="4663440"/>
            <a:ext cx="1371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b="1" kern="0" spc="300" dirty="0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КПП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21" name="Text 17"/>
          <p:cNvSpPr/>
          <p:nvPr/>
        </p:nvSpPr>
        <p:spPr>
          <a:xfrm>
            <a:off x="8321040" y="4617720"/>
            <a:ext cx="30175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b="1" dirty="0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772301001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22" name="Text 18"/>
          <p:cNvSpPr/>
          <p:nvPr/>
        </p:nvSpPr>
        <p:spPr>
          <a:xfrm>
            <a:off x="7132320" y="5074920"/>
            <a:ext cx="1371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kern="0" spc="300" dirty="0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ОГРН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23" name="Text 19"/>
          <p:cNvSpPr/>
          <p:nvPr/>
        </p:nvSpPr>
        <p:spPr>
          <a:xfrm>
            <a:off x="8321040" y="5029200"/>
            <a:ext cx="30175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b="1" dirty="0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1257700087040</a:t>
            </a:r>
            <a:endParaRPr lang="en-US" sz="1400" b="1" dirty="0">
              <a:solidFill>
                <a:schemeClr val="bg1"/>
              </a:solidFill>
            </a:endParaRPr>
          </a:p>
        </p:txBody>
      </p:sp>
      <p:sp>
        <p:nvSpPr>
          <p:cNvPr id="24" name="Text 20"/>
          <p:cNvSpPr/>
          <p:nvPr/>
        </p:nvSpPr>
        <p:spPr>
          <a:xfrm>
            <a:off x="7132320" y="5486400"/>
            <a:ext cx="1371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kern="0" spc="300" dirty="0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РЕГИОН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5" name="Text 21"/>
          <p:cNvSpPr/>
          <p:nvPr/>
        </p:nvSpPr>
        <p:spPr>
          <a:xfrm>
            <a:off x="8321040" y="5440680"/>
            <a:ext cx="30175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b="1" dirty="0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Москва и Московская область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26" name="Text 22"/>
          <p:cNvSpPr/>
          <p:nvPr/>
        </p:nvSpPr>
        <p:spPr>
          <a:xfrm>
            <a:off x="548640" y="6400800"/>
            <a:ext cx="10972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kern="0" spc="300" dirty="0">
                <a:solidFill>
                  <a:srgbClr val="B886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eva-company.vercel.app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1148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b="1" kern="0" spc="400" dirty="0">
                <a:solidFill>
                  <a:srgbClr val="B886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О КОМПАНИИ</a:t>
            </a:r>
            <a:endParaRPr lang="en-US" dirty="0"/>
          </a:p>
        </p:txBody>
      </p:sp>
      <p:sp>
        <p:nvSpPr>
          <p:cNvPr id="3" name="Text 1"/>
          <p:cNvSpPr/>
          <p:nvPr/>
        </p:nvSpPr>
        <p:spPr>
          <a:xfrm>
            <a:off x="10911535" y="411480"/>
            <a:ext cx="7315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6400800"/>
            <a:ext cx="2743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kern="0" spc="3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ТСК ЕВА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7071055" y="6400800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office@eva-tsk.ru   ·   eva-company.vercel.app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548640" y="914400"/>
            <a:ext cx="8229600" cy="1645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10000"/>
              </a:lnSpc>
              <a:buNone/>
            </a:pPr>
            <a:r>
              <a:rPr lang="en-US" sz="4000" b="1" dirty="0">
                <a:solidFill>
                  <a:srgbClr val="1F293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Поставки, на которые</a:t>
            </a:r>
            <a:endParaRPr lang="en-US" sz="4000" dirty="0"/>
          </a:p>
          <a:p>
            <a:pPr marL="0" indent="0">
              <a:lnSpc>
                <a:spcPct val="110000"/>
              </a:lnSpc>
              <a:buNone/>
            </a:pPr>
            <a:r>
              <a:rPr lang="en-US" sz="4000" b="1" dirty="0">
                <a:solidFill>
                  <a:srgbClr val="1F293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можно положиться</a:t>
            </a:r>
            <a:endParaRPr lang="en-US" sz="4000" dirty="0"/>
          </a:p>
        </p:txBody>
      </p:sp>
      <p:sp>
        <p:nvSpPr>
          <p:cNvPr id="7" name="Text 5"/>
          <p:cNvSpPr/>
          <p:nvPr/>
        </p:nvSpPr>
        <p:spPr>
          <a:xfrm>
            <a:off x="548640" y="2834640"/>
            <a:ext cx="731520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50000"/>
              </a:lnSpc>
              <a:buNone/>
            </a:pPr>
            <a:r>
              <a:rPr lang="en-US" sz="150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ООО «ТСК ЕВА» обеспечивает поставку строительных материалов, оборудования, механизмов и техники для государственных, корпоративных и коммерческих объектов.</a:t>
            </a:r>
            <a:endParaRPr lang="en-US" sz="1500" dirty="0"/>
          </a:p>
        </p:txBody>
      </p:sp>
      <p:sp>
        <p:nvSpPr>
          <p:cNvPr id="8" name="Text 6"/>
          <p:cNvSpPr/>
          <p:nvPr/>
        </p:nvSpPr>
        <p:spPr>
          <a:xfrm>
            <a:off x="548640" y="4206240"/>
            <a:ext cx="731520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50000"/>
              </a:lnSpc>
              <a:buNone/>
            </a:pPr>
            <a:r>
              <a:rPr lang="en-US" sz="150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Мы работаем с закупками по 44-ФЗ и 223-ФЗ, подбираем производителей и поставщиков, анализируем технические задания и организуем поставку продукции под требования заказчика.</a:t>
            </a:r>
            <a:endParaRPr lang="en-US" sz="1500" dirty="0"/>
          </a:p>
        </p:txBody>
      </p:sp>
      <p:sp>
        <p:nvSpPr>
          <p:cNvPr id="9" name="Shape 7"/>
          <p:cNvSpPr/>
          <p:nvPr/>
        </p:nvSpPr>
        <p:spPr>
          <a:xfrm>
            <a:off x="8503920" y="914400"/>
            <a:ext cx="3108960" cy="4937760"/>
          </a:xfrm>
          <a:prstGeom prst="rect">
            <a:avLst/>
          </a:prstGeom>
          <a:solidFill>
            <a:srgbClr val="1F2937"/>
          </a:solidFill>
          <a:ln/>
        </p:spPr>
      </p:sp>
      <p:sp>
        <p:nvSpPr>
          <p:cNvPr id="10" name="Shape 8"/>
          <p:cNvSpPr/>
          <p:nvPr/>
        </p:nvSpPr>
        <p:spPr>
          <a:xfrm>
            <a:off x="8503920" y="914400"/>
            <a:ext cx="73152" cy="4937760"/>
          </a:xfrm>
          <a:prstGeom prst="rect">
            <a:avLst/>
          </a:prstGeom>
          <a:solidFill>
            <a:srgbClr val="B8864B"/>
          </a:solidFill>
          <a:ln/>
        </p:spPr>
      </p:sp>
      <p:sp>
        <p:nvSpPr>
          <p:cNvPr id="11" name="Text 9"/>
          <p:cNvSpPr/>
          <p:nvPr/>
        </p:nvSpPr>
        <p:spPr>
          <a:xfrm>
            <a:off x="8732520" y="1097280"/>
            <a:ext cx="91440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0" b="1" dirty="0">
                <a:solidFill>
                  <a:srgbClr val="B8864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«</a:t>
            </a:r>
            <a:endParaRPr lang="en-US" sz="8000" dirty="0"/>
          </a:p>
        </p:txBody>
      </p:sp>
      <p:sp>
        <p:nvSpPr>
          <p:cNvPr id="12" name="Text 10"/>
          <p:cNvSpPr/>
          <p:nvPr/>
        </p:nvSpPr>
        <p:spPr>
          <a:xfrm>
            <a:off x="8732520" y="2377440"/>
            <a:ext cx="2697480" cy="2926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50000"/>
              </a:lnSpc>
              <a:buNone/>
            </a:pPr>
            <a:r>
              <a:rPr lang="en-US" sz="14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Мы не просто продаём строительные материалы и оборудование — мы закрываем потребность заказчика под конкретный объект, техническое задание и сроки поставки.</a:t>
            </a:r>
            <a:endParaRPr lang="en-US" sz="1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1148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b="1" kern="0" spc="400" dirty="0">
                <a:solidFill>
                  <a:srgbClr val="B886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НАПРАВЛЕНИЯ</a:t>
            </a:r>
            <a:endParaRPr lang="en-US" sz="1000" dirty="0"/>
          </a:p>
        </p:txBody>
      </p:sp>
      <p:sp>
        <p:nvSpPr>
          <p:cNvPr id="3" name="Text 1"/>
          <p:cNvSpPr/>
          <p:nvPr/>
        </p:nvSpPr>
        <p:spPr>
          <a:xfrm>
            <a:off x="10911535" y="411480"/>
            <a:ext cx="7315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6400800"/>
            <a:ext cx="2743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kern="0" spc="3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ТСК ЕВА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7071055" y="6400800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office@eva-tsk.ru   ·   eva-company.vercel.app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548640" y="868680"/>
            <a:ext cx="109728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200" b="1" dirty="0">
                <a:solidFill>
                  <a:srgbClr val="1F293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Сферы деятельности компании</a:t>
            </a:r>
            <a:endParaRPr lang="en-US" sz="3200" dirty="0"/>
          </a:p>
        </p:txBody>
      </p:sp>
      <p:sp>
        <p:nvSpPr>
          <p:cNvPr id="7" name="Text 5"/>
          <p:cNvSpPr/>
          <p:nvPr/>
        </p:nvSpPr>
        <p:spPr>
          <a:xfrm>
            <a:off x="548640" y="1691640"/>
            <a:ext cx="10515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Четыре ключевых направления, в которых мы обеспечиваем поставку и сопровождение контрактов.</a:t>
            </a:r>
            <a:endParaRPr lang="en-US" sz="1400" dirty="0"/>
          </a:p>
        </p:txBody>
      </p:sp>
      <p:sp>
        <p:nvSpPr>
          <p:cNvPr id="8" name="Shape 6"/>
          <p:cNvSpPr/>
          <p:nvPr/>
        </p:nvSpPr>
        <p:spPr>
          <a:xfrm>
            <a:off x="548640" y="2377440"/>
            <a:ext cx="5440680" cy="1874520"/>
          </a:xfrm>
          <a:prstGeom prst="rect">
            <a:avLst/>
          </a:prstGeom>
          <a:solidFill>
            <a:srgbClr val="F7F5F1"/>
          </a:solidFill>
          <a:ln/>
        </p:spPr>
      </p:sp>
      <p:sp>
        <p:nvSpPr>
          <p:cNvPr id="9" name="Shape 7"/>
          <p:cNvSpPr/>
          <p:nvPr/>
        </p:nvSpPr>
        <p:spPr>
          <a:xfrm>
            <a:off x="548640" y="2377440"/>
            <a:ext cx="54864" cy="1874520"/>
          </a:xfrm>
          <a:prstGeom prst="rect">
            <a:avLst/>
          </a:prstGeom>
          <a:solidFill>
            <a:srgbClr val="B8864B"/>
          </a:solidFill>
          <a:ln/>
        </p:spPr>
      </p:sp>
      <p:pic>
        <p:nvPicPr>
          <p:cNvPr id="10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68680" y="2697480"/>
            <a:ext cx="457200" cy="457200"/>
          </a:xfrm>
          <a:prstGeom prst="rect">
            <a:avLst/>
          </a:prstGeom>
        </p:spPr>
      </p:pic>
      <p:sp>
        <p:nvSpPr>
          <p:cNvPr id="11" name="Text 8"/>
          <p:cNvSpPr/>
          <p:nvPr/>
        </p:nvSpPr>
        <p:spPr>
          <a:xfrm>
            <a:off x="5212080" y="2651760"/>
            <a:ext cx="6400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200" b="1" kern="0" spc="200" dirty="0">
                <a:solidFill>
                  <a:srgbClr val="B886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01</a:t>
            </a:r>
            <a:endParaRPr lang="en-US" sz="1200" dirty="0"/>
          </a:p>
        </p:txBody>
      </p:sp>
      <p:sp>
        <p:nvSpPr>
          <p:cNvPr id="12" name="Text 9"/>
          <p:cNvSpPr/>
          <p:nvPr/>
        </p:nvSpPr>
        <p:spPr>
          <a:xfrm>
            <a:off x="868680" y="3246120"/>
            <a:ext cx="4800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1F293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Тендеры по 44-ФЗ</a:t>
            </a:r>
            <a:endParaRPr lang="en-US" sz="1800" dirty="0"/>
          </a:p>
        </p:txBody>
      </p:sp>
      <p:sp>
        <p:nvSpPr>
          <p:cNvPr id="13" name="Text 10"/>
          <p:cNvSpPr/>
          <p:nvPr/>
        </p:nvSpPr>
        <p:spPr>
          <a:xfrm>
            <a:off x="868680" y="3703320"/>
            <a:ext cx="4800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Подготовка заявок, обеспечение, сопровождение исполнения контрактов государственных заказчиков.</a:t>
            </a:r>
            <a:endParaRPr lang="en-US" sz="1200" dirty="0"/>
          </a:p>
        </p:txBody>
      </p:sp>
      <p:sp>
        <p:nvSpPr>
          <p:cNvPr id="14" name="Shape 11"/>
          <p:cNvSpPr/>
          <p:nvPr/>
        </p:nvSpPr>
        <p:spPr>
          <a:xfrm>
            <a:off x="6217920" y="2377440"/>
            <a:ext cx="5440680" cy="1874520"/>
          </a:xfrm>
          <a:prstGeom prst="rect">
            <a:avLst/>
          </a:prstGeom>
          <a:solidFill>
            <a:srgbClr val="F7F5F1"/>
          </a:solidFill>
          <a:ln/>
        </p:spPr>
      </p:sp>
      <p:sp>
        <p:nvSpPr>
          <p:cNvPr id="15" name="Shape 12"/>
          <p:cNvSpPr/>
          <p:nvPr/>
        </p:nvSpPr>
        <p:spPr>
          <a:xfrm>
            <a:off x="6217920" y="2377440"/>
            <a:ext cx="54864" cy="1874520"/>
          </a:xfrm>
          <a:prstGeom prst="rect">
            <a:avLst/>
          </a:prstGeom>
          <a:solidFill>
            <a:srgbClr val="B8864B"/>
          </a:solidFill>
          <a:ln/>
        </p:spPr>
      </p:sp>
      <p:pic>
        <p:nvPicPr>
          <p:cNvPr id="16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537960" y="2697480"/>
            <a:ext cx="457200" cy="457200"/>
          </a:xfrm>
          <a:prstGeom prst="rect">
            <a:avLst/>
          </a:prstGeom>
        </p:spPr>
      </p:pic>
      <p:sp>
        <p:nvSpPr>
          <p:cNvPr id="17" name="Text 13"/>
          <p:cNvSpPr/>
          <p:nvPr/>
        </p:nvSpPr>
        <p:spPr>
          <a:xfrm>
            <a:off x="10881360" y="2651760"/>
            <a:ext cx="6400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200" b="1" kern="0" spc="200" dirty="0">
                <a:solidFill>
                  <a:srgbClr val="B886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02</a:t>
            </a:r>
            <a:endParaRPr lang="en-US" sz="1200" dirty="0"/>
          </a:p>
        </p:txBody>
      </p:sp>
      <p:sp>
        <p:nvSpPr>
          <p:cNvPr id="18" name="Text 14"/>
          <p:cNvSpPr/>
          <p:nvPr/>
        </p:nvSpPr>
        <p:spPr>
          <a:xfrm>
            <a:off x="6537960" y="3246120"/>
            <a:ext cx="4800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1F293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Тендеры по 223-ФЗ</a:t>
            </a:r>
            <a:endParaRPr lang="en-US" sz="1800" dirty="0"/>
          </a:p>
        </p:txBody>
      </p:sp>
      <p:sp>
        <p:nvSpPr>
          <p:cNvPr id="19" name="Text 15"/>
          <p:cNvSpPr/>
          <p:nvPr/>
        </p:nvSpPr>
        <p:spPr>
          <a:xfrm>
            <a:off x="6537960" y="3703320"/>
            <a:ext cx="4800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Работа с закупками госкомпаний и корпораций — стратегия, документация, сопровождение.</a:t>
            </a:r>
            <a:endParaRPr lang="en-US" sz="1200" dirty="0"/>
          </a:p>
        </p:txBody>
      </p:sp>
      <p:sp>
        <p:nvSpPr>
          <p:cNvPr id="20" name="Shape 16"/>
          <p:cNvSpPr/>
          <p:nvPr/>
        </p:nvSpPr>
        <p:spPr>
          <a:xfrm>
            <a:off x="548640" y="4480560"/>
            <a:ext cx="5440680" cy="1874520"/>
          </a:xfrm>
          <a:prstGeom prst="rect">
            <a:avLst/>
          </a:prstGeom>
          <a:solidFill>
            <a:srgbClr val="F7F5F1"/>
          </a:solidFill>
          <a:ln/>
        </p:spPr>
      </p:sp>
      <p:sp>
        <p:nvSpPr>
          <p:cNvPr id="21" name="Shape 17"/>
          <p:cNvSpPr/>
          <p:nvPr/>
        </p:nvSpPr>
        <p:spPr>
          <a:xfrm>
            <a:off x="548640" y="4480560"/>
            <a:ext cx="54864" cy="1874520"/>
          </a:xfrm>
          <a:prstGeom prst="rect">
            <a:avLst/>
          </a:prstGeom>
          <a:solidFill>
            <a:srgbClr val="B8864B"/>
          </a:solidFill>
          <a:ln/>
        </p:spPr>
      </p:sp>
      <p:pic>
        <p:nvPicPr>
          <p:cNvPr id="22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68680" y="4800600"/>
            <a:ext cx="457200" cy="457200"/>
          </a:xfrm>
          <a:prstGeom prst="rect">
            <a:avLst/>
          </a:prstGeom>
        </p:spPr>
      </p:pic>
      <p:sp>
        <p:nvSpPr>
          <p:cNvPr id="23" name="Text 18"/>
          <p:cNvSpPr/>
          <p:nvPr/>
        </p:nvSpPr>
        <p:spPr>
          <a:xfrm>
            <a:off x="5212080" y="4754880"/>
            <a:ext cx="6400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200" b="1" kern="0" spc="200" dirty="0">
                <a:solidFill>
                  <a:srgbClr val="B886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03</a:t>
            </a:r>
            <a:endParaRPr lang="en-US" sz="1200" dirty="0"/>
          </a:p>
        </p:txBody>
      </p:sp>
      <p:sp>
        <p:nvSpPr>
          <p:cNvPr id="24" name="Text 19"/>
          <p:cNvSpPr/>
          <p:nvPr/>
        </p:nvSpPr>
        <p:spPr>
          <a:xfrm>
            <a:off x="868680" y="5349240"/>
            <a:ext cx="4800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1F293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Поставки стройматериалов</a:t>
            </a:r>
            <a:endParaRPr lang="en-US" sz="1800" dirty="0"/>
          </a:p>
        </p:txBody>
      </p:sp>
      <p:sp>
        <p:nvSpPr>
          <p:cNvPr id="25" name="Text 20"/>
          <p:cNvSpPr/>
          <p:nvPr/>
        </p:nvSpPr>
        <p:spPr>
          <a:xfrm>
            <a:off x="868680" y="5806440"/>
            <a:ext cx="4800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Прямые контракты с производителями. Подбор номенклатуры, логистика, сроки.</a:t>
            </a:r>
            <a:endParaRPr lang="en-US" sz="1200" dirty="0"/>
          </a:p>
        </p:txBody>
      </p:sp>
      <p:sp>
        <p:nvSpPr>
          <p:cNvPr id="26" name="Shape 21"/>
          <p:cNvSpPr/>
          <p:nvPr/>
        </p:nvSpPr>
        <p:spPr>
          <a:xfrm>
            <a:off x="6217920" y="4480560"/>
            <a:ext cx="5440680" cy="1874520"/>
          </a:xfrm>
          <a:prstGeom prst="rect">
            <a:avLst/>
          </a:prstGeom>
          <a:solidFill>
            <a:srgbClr val="F7F5F1"/>
          </a:solidFill>
          <a:ln/>
        </p:spPr>
      </p:sp>
      <p:sp>
        <p:nvSpPr>
          <p:cNvPr id="27" name="Shape 22"/>
          <p:cNvSpPr/>
          <p:nvPr/>
        </p:nvSpPr>
        <p:spPr>
          <a:xfrm>
            <a:off x="6217920" y="4480560"/>
            <a:ext cx="54864" cy="1874520"/>
          </a:xfrm>
          <a:prstGeom prst="rect">
            <a:avLst/>
          </a:prstGeom>
          <a:solidFill>
            <a:srgbClr val="B8864B"/>
          </a:solidFill>
          <a:ln/>
        </p:spPr>
      </p:sp>
      <p:pic>
        <p:nvPicPr>
          <p:cNvPr id="28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537960" y="4800600"/>
            <a:ext cx="457200" cy="457200"/>
          </a:xfrm>
          <a:prstGeom prst="rect">
            <a:avLst/>
          </a:prstGeom>
        </p:spPr>
      </p:pic>
      <p:sp>
        <p:nvSpPr>
          <p:cNvPr id="29" name="Text 23"/>
          <p:cNvSpPr/>
          <p:nvPr/>
        </p:nvSpPr>
        <p:spPr>
          <a:xfrm>
            <a:off x="10881360" y="4754880"/>
            <a:ext cx="6400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200" b="1" kern="0" spc="200" dirty="0">
                <a:solidFill>
                  <a:srgbClr val="B886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04</a:t>
            </a:r>
            <a:endParaRPr lang="en-US" sz="1200" dirty="0"/>
          </a:p>
        </p:txBody>
      </p:sp>
      <p:sp>
        <p:nvSpPr>
          <p:cNvPr id="30" name="Text 24"/>
          <p:cNvSpPr/>
          <p:nvPr/>
        </p:nvSpPr>
        <p:spPr>
          <a:xfrm>
            <a:off x="6537960" y="5349240"/>
            <a:ext cx="4800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1F293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Поставки в торговле</a:t>
            </a:r>
            <a:endParaRPr lang="en-US" sz="1800" dirty="0"/>
          </a:p>
        </p:txBody>
      </p:sp>
      <p:sp>
        <p:nvSpPr>
          <p:cNvPr id="31" name="Text 25"/>
          <p:cNvSpPr/>
          <p:nvPr/>
        </p:nvSpPr>
        <p:spPr>
          <a:xfrm>
            <a:off x="6537960" y="5806440"/>
            <a:ext cx="4800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Снабжение коммерческих и государственных заказчиков товарами широкой номенклатуры.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11182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1148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b="1" kern="0" spc="400" dirty="0">
                <a:solidFill>
                  <a:srgbClr val="B886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О НАС</a:t>
            </a:r>
            <a:endParaRPr lang="en-US" dirty="0"/>
          </a:p>
        </p:txBody>
      </p:sp>
      <p:sp>
        <p:nvSpPr>
          <p:cNvPr id="3" name="Text 1"/>
          <p:cNvSpPr/>
          <p:nvPr/>
        </p:nvSpPr>
        <p:spPr>
          <a:xfrm>
            <a:off x="10911535" y="411480"/>
            <a:ext cx="7315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03</a:t>
            </a:r>
            <a:endParaRPr lang="en-US" sz="1000" dirty="0"/>
          </a:p>
        </p:txBody>
      </p:sp>
      <p:sp>
        <p:nvSpPr>
          <p:cNvPr id="5" name="Shape 3"/>
          <p:cNvSpPr/>
          <p:nvPr/>
        </p:nvSpPr>
        <p:spPr>
          <a:xfrm>
            <a:off x="548640" y="1737360"/>
            <a:ext cx="457200" cy="45720"/>
          </a:xfrm>
          <a:prstGeom prst="rect">
            <a:avLst/>
          </a:prstGeom>
          <a:solidFill>
            <a:srgbClr val="B8864B"/>
          </a:solidFill>
          <a:ln/>
        </p:spPr>
      </p:sp>
      <p:sp>
        <p:nvSpPr>
          <p:cNvPr id="6" name="Text 4"/>
          <p:cNvSpPr/>
          <p:nvPr/>
        </p:nvSpPr>
        <p:spPr>
          <a:xfrm>
            <a:off x="548640" y="2011680"/>
            <a:ext cx="10515600" cy="2011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10000"/>
              </a:lnSpc>
              <a:buNone/>
            </a:pPr>
            <a:r>
              <a:rPr lang="en-US" sz="4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Делаем тендерные закупки</a:t>
            </a:r>
            <a:endParaRPr lang="en-US" sz="4400" dirty="0"/>
          </a:p>
          <a:p>
            <a:pPr marL="0" indent="0">
              <a:lnSpc>
                <a:spcPct val="110000"/>
              </a:lnSpc>
              <a:buNone/>
            </a:pPr>
            <a:r>
              <a:rPr lang="en-US" sz="4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предсказуемыми</a:t>
            </a:r>
            <a:endParaRPr lang="en-US" sz="4400" dirty="0"/>
          </a:p>
        </p:txBody>
      </p:sp>
      <p:sp>
        <p:nvSpPr>
          <p:cNvPr id="7" name="Text 5"/>
          <p:cNvSpPr/>
          <p:nvPr/>
        </p:nvSpPr>
        <p:spPr>
          <a:xfrm>
            <a:off x="548640" y="4297680"/>
            <a:ext cx="10058400" cy="1645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5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ООО «ТСК ЕВА» — компания, специализирующаяся на комплексных поставках строительных материалов, оборудования, механизмов и строительной техники для объектов различной сложности.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548640" y="630936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kern="0" spc="400" dirty="0">
                <a:solidFill>
                  <a:srgbClr val="B886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ТСК ЕВА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1148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b="1" kern="0" spc="400" dirty="0">
                <a:solidFill>
                  <a:srgbClr val="B886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ПРИНЦИПЫ</a:t>
            </a:r>
            <a:endParaRPr lang="en-US" sz="1000" dirty="0"/>
          </a:p>
        </p:txBody>
      </p:sp>
      <p:sp>
        <p:nvSpPr>
          <p:cNvPr id="3" name="Text 1"/>
          <p:cNvSpPr/>
          <p:nvPr/>
        </p:nvSpPr>
        <p:spPr>
          <a:xfrm>
            <a:off x="10911535" y="411480"/>
            <a:ext cx="7315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6400800"/>
            <a:ext cx="2743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kern="0" spc="3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ТСК ЕВА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7071055" y="6400800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office@eva-tsk.ru   ·   eva-company.vercel.app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548640" y="868680"/>
            <a:ext cx="109728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1F293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Прозрачность, ответственность, результат</a:t>
            </a:r>
            <a:endParaRPr lang="en-US" sz="2800" dirty="0"/>
          </a:p>
        </p:txBody>
      </p:sp>
      <p:sp>
        <p:nvSpPr>
          <p:cNvPr id="7" name="Text 5"/>
          <p:cNvSpPr/>
          <p:nvPr/>
        </p:nvSpPr>
        <p:spPr>
          <a:xfrm>
            <a:off x="548640" y="1691640"/>
            <a:ext cx="10515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Четыре принципа, на которых строится каждая наша поставка.</a:t>
            </a:r>
            <a:endParaRPr lang="en-US" sz="1400" dirty="0"/>
          </a:p>
        </p:txBody>
      </p:sp>
      <p:sp>
        <p:nvSpPr>
          <p:cNvPr id="8" name="Shape 6"/>
          <p:cNvSpPr/>
          <p:nvPr/>
        </p:nvSpPr>
        <p:spPr>
          <a:xfrm>
            <a:off x="548640" y="3264408"/>
            <a:ext cx="11094415" cy="0"/>
          </a:xfrm>
          <a:prstGeom prst="line">
            <a:avLst/>
          </a:prstGeom>
          <a:noFill/>
          <a:ln w="9525">
            <a:solidFill>
              <a:srgbClr val="E5E7EB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640080" y="2450592"/>
            <a:ext cx="640080" cy="640080"/>
          </a:xfrm>
          <a:prstGeom prst="ellipse">
            <a:avLst/>
          </a:prstGeom>
          <a:solidFill>
            <a:srgbClr val="F7F5F1"/>
          </a:solidFill>
          <a:ln/>
        </p:spPr>
      </p:sp>
      <p:pic>
        <p:nvPicPr>
          <p:cNvPr id="10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2960" y="2633472"/>
            <a:ext cx="274320" cy="274320"/>
          </a:xfrm>
          <a:prstGeom prst="rect">
            <a:avLst/>
          </a:prstGeom>
        </p:spPr>
      </p:pic>
      <p:sp>
        <p:nvSpPr>
          <p:cNvPr id="11" name="Text 8"/>
          <p:cNvSpPr/>
          <p:nvPr/>
        </p:nvSpPr>
        <p:spPr>
          <a:xfrm>
            <a:off x="1508760" y="2468880"/>
            <a:ext cx="548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kern="0" spc="300" dirty="0">
                <a:solidFill>
                  <a:srgbClr val="B886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01</a:t>
            </a:r>
            <a:endParaRPr lang="en-US" sz="1000" dirty="0"/>
          </a:p>
        </p:txBody>
      </p:sp>
      <p:sp>
        <p:nvSpPr>
          <p:cNvPr id="12" name="Text 9"/>
          <p:cNvSpPr/>
          <p:nvPr/>
        </p:nvSpPr>
        <p:spPr>
          <a:xfrm>
            <a:off x="1508760" y="2697480"/>
            <a:ext cx="4114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1F293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Прозрачность процессов</a:t>
            </a:r>
            <a:endParaRPr lang="en-US" sz="1700" dirty="0"/>
          </a:p>
        </p:txBody>
      </p:sp>
      <p:sp>
        <p:nvSpPr>
          <p:cNvPr id="13" name="Text 10"/>
          <p:cNvSpPr/>
          <p:nvPr/>
        </p:nvSpPr>
        <p:spPr>
          <a:xfrm>
            <a:off x="5943600" y="2542032"/>
            <a:ext cx="5699455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40000"/>
              </a:lnSpc>
              <a:buNone/>
            </a:pPr>
            <a:r>
              <a:rPr lang="en-US" sz="1400" b="1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Чёткая документация на каждом этапе. Заказчик видит ход работы и может проверить любое решение.</a:t>
            </a:r>
            <a:endParaRPr lang="en-US" sz="1400" dirty="0"/>
          </a:p>
        </p:txBody>
      </p:sp>
      <p:sp>
        <p:nvSpPr>
          <p:cNvPr id="14" name="Shape 11"/>
          <p:cNvSpPr/>
          <p:nvPr/>
        </p:nvSpPr>
        <p:spPr>
          <a:xfrm>
            <a:off x="548640" y="4197096"/>
            <a:ext cx="11094415" cy="0"/>
          </a:xfrm>
          <a:prstGeom prst="line">
            <a:avLst/>
          </a:prstGeom>
          <a:noFill/>
          <a:ln w="9525">
            <a:solidFill>
              <a:srgbClr val="E5E7EB"/>
            </a:solidFill>
            <a:prstDash val="solid"/>
          </a:ln>
        </p:spPr>
      </p:sp>
      <p:sp>
        <p:nvSpPr>
          <p:cNvPr id="15" name="Shape 12"/>
          <p:cNvSpPr/>
          <p:nvPr/>
        </p:nvSpPr>
        <p:spPr>
          <a:xfrm>
            <a:off x="640080" y="3383280"/>
            <a:ext cx="640080" cy="640080"/>
          </a:xfrm>
          <a:prstGeom prst="ellipse">
            <a:avLst/>
          </a:prstGeom>
          <a:solidFill>
            <a:srgbClr val="F7F5F1"/>
          </a:solidFill>
          <a:ln/>
        </p:spPr>
      </p:sp>
      <p:pic>
        <p:nvPicPr>
          <p:cNvPr id="16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22960" y="3566160"/>
            <a:ext cx="274320" cy="274320"/>
          </a:xfrm>
          <a:prstGeom prst="rect">
            <a:avLst/>
          </a:prstGeom>
        </p:spPr>
      </p:pic>
      <p:sp>
        <p:nvSpPr>
          <p:cNvPr id="17" name="Text 13"/>
          <p:cNvSpPr/>
          <p:nvPr/>
        </p:nvSpPr>
        <p:spPr>
          <a:xfrm>
            <a:off x="1508760" y="3401568"/>
            <a:ext cx="548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kern="0" spc="300" dirty="0">
                <a:solidFill>
                  <a:srgbClr val="B886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02</a:t>
            </a:r>
            <a:endParaRPr lang="en-US" sz="1000" dirty="0"/>
          </a:p>
        </p:txBody>
      </p:sp>
      <p:sp>
        <p:nvSpPr>
          <p:cNvPr id="18" name="Text 14"/>
          <p:cNvSpPr/>
          <p:nvPr/>
        </p:nvSpPr>
        <p:spPr>
          <a:xfrm>
            <a:off x="1508760" y="3630168"/>
            <a:ext cx="4114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1F293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Глубокая экспертиза</a:t>
            </a:r>
            <a:endParaRPr lang="en-US" sz="1700" dirty="0"/>
          </a:p>
        </p:txBody>
      </p:sp>
      <p:sp>
        <p:nvSpPr>
          <p:cNvPr id="19" name="Text 15"/>
          <p:cNvSpPr/>
          <p:nvPr/>
        </p:nvSpPr>
        <p:spPr>
          <a:xfrm>
            <a:off x="5943600" y="3474720"/>
            <a:ext cx="5699455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40000"/>
              </a:lnSpc>
              <a:buNone/>
            </a:pPr>
            <a:r>
              <a:rPr lang="en-US" sz="1400" b="1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Мы погружаемся в специфику отрасли заказчика — от стройматериалов до торгового оборудования.</a:t>
            </a:r>
            <a:endParaRPr lang="en-US" sz="1400" dirty="0"/>
          </a:p>
        </p:txBody>
      </p:sp>
      <p:sp>
        <p:nvSpPr>
          <p:cNvPr id="20" name="Shape 16"/>
          <p:cNvSpPr/>
          <p:nvPr/>
        </p:nvSpPr>
        <p:spPr>
          <a:xfrm>
            <a:off x="548640" y="5129784"/>
            <a:ext cx="11094415" cy="0"/>
          </a:xfrm>
          <a:prstGeom prst="line">
            <a:avLst/>
          </a:prstGeom>
          <a:noFill/>
          <a:ln w="9525">
            <a:solidFill>
              <a:srgbClr val="E5E7EB"/>
            </a:solidFill>
            <a:prstDash val="solid"/>
          </a:ln>
        </p:spPr>
      </p:sp>
      <p:sp>
        <p:nvSpPr>
          <p:cNvPr id="21" name="Shape 17"/>
          <p:cNvSpPr/>
          <p:nvPr/>
        </p:nvSpPr>
        <p:spPr>
          <a:xfrm>
            <a:off x="640080" y="4315968"/>
            <a:ext cx="640080" cy="640080"/>
          </a:xfrm>
          <a:prstGeom prst="ellipse">
            <a:avLst/>
          </a:prstGeom>
          <a:solidFill>
            <a:srgbClr val="F7F5F1"/>
          </a:solidFill>
          <a:ln/>
        </p:spPr>
      </p:sp>
      <p:pic>
        <p:nvPicPr>
          <p:cNvPr id="22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22960" y="4498848"/>
            <a:ext cx="274320" cy="274320"/>
          </a:xfrm>
          <a:prstGeom prst="rect">
            <a:avLst/>
          </a:prstGeom>
        </p:spPr>
      </p:pic>
      <p:sp>
        <p:nvSpPr>
          <p:cNvPr id="23" name="Text 18"/>
          <p:cNvSpPr/>
          <p:nvPr/>
        </p:nvSpPr>
        <p:spPr>
          <a:xfrm>
            <a:off x="1508760" y="4334256"/>
            <a:ext cx="548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kern="0" spc="300" dirty="0">
                <a:solidFill>
                  <a:srgbClr val="B886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03</a:t>
            </a:r>
            <a:endParaRPr lang="en-US" sz="1000" dirty="0"/>
          </a:p>
        </p:txBody>
      </p:sp>
      <p:sp>
        <p:nvSpPr>
          <p:cNvPr id="24" name="Text 19"/>
          <p:cNvSpPr/>
          <p:nvPr/>
        </p:nvSpPr>
        <p:spPr>
          <a:xfrm>
            <a:off x="1508760" y="4562856"/>
            <a:ext cx="4114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1F293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Гарантия исполнения</a:t>
            </a:r>
            <a:endParaRPr lang="en-US" sz="1700" dirty="0"/>
          </a:p>
        </p:txBody>
      </p:sp>
      <p:sp>
        <p:nvSpPr>
          <p:cNvPr id="25" name="Text 20"/>
          <p:cNvSpPr/>
          <p:nvPr/>
        </p:nvSpPr>
        <p:spPr>
          <a:xfrm>
            <a:off x="5943600" y="4407408"/>
            <a:ext cx="5699455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40000"/>
              </a:lnSpc>
              <a:buNone/>
            </a:pPr>
            <a:r>
              <a:rPr lang="en-US" sz="1400" b="1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Контролируем каждый этап контракта до его закрытия.</a:t>
            </a:r>
            <a:endParaRPr lang="en-US" sz="1400" dirty="0"/>
          </a:p>
        </p:txBody>
      </p:sp>
      <p:sp>
        <p:nvSpPr>
          <p:cNvPr id="26" name="Shape 21"/>
          <p:cNvSpPr/>
          <p:nvPr/>
        </p:nvSpPr>
        <p:spPr>
          <a:xfrm>
            <a:off x="548640" y="6062472"/>
            <a:ext cx="11094415" cy="0"/>
          </a:xfrm>
          <a:prstGeom prst="line">
            <a:avLst/>
          </a:prstGeom>
          <a:noFill/>
          <a:ln w="9525">
            <a:solidFill>
              <a:srgbClr val="E5E7EB"/>
            </a:solidFill>
            <a:prstDash val="solid"/>
          </a:ln>
        </p:spPr>
      </p:sp>
      <p:sp>
        <p:nvSpPr>
          <p:cNvPr id="27" name="Shape 22"/>
          <p:cNvSpPr/>
          <p:nvPr/>
        </p:nvSpPr>
        <p:spPr>
          <a:xfrm>
            <a:off x="640080" y="5248656"/>
            <a:ext cx="640080" cy="640080"/>
          </a:xfrm>
          <a:prstGeom prst="ellipse">
            <a:avLst/>
          </a:prstGeom>
          <a:solidFill>
            <a:srgbClr val="F7F5F1"/>
          </a:solidFill>
          <a:ln/>
        </p:spPr>
      </p:sp>
      <p:pic>
        <p:nvPicPr>
          <p:cNvPr id="28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22960" y="5431536"/>
            <a:ext cx="274320" cy="274320"/>
          </a:xfrm>
          <a:prstGeom prst="rect">
            <a:avLst/>
          </a:prstGeom>
        </p:spPr>
      </p:pic>
      <p:sp>
        <p:nvSpPr>
          <p:cNvPr id="29" name="Text 23"/>
          <p:cNvSpPr/>
          <p:nvPr/>
        </p:nvSpPr>
        <p:spPr>
          <a:xfrm>
            <a:off x="1508760" y="5266944"/>
            <a:ext cx="548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kern="0" spc="300" dirty="0">
                <a:solidFill>
                  <a:srgbClr val="B886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04</a:t>
            </a:r>
            <a:endParaRPr lang="en-US" sz="1000" dirty="0"/>
          </a:p>
        </p:txBody>
      </p:sp>
      <p:sp>
        <p:nvSpPr>
          <p:cNvPr id="30" name="Text 24"/>
          <p:cNvSpPr/>
          <p:nvPr/>
        </p:nvSpPr>
        <p:spPr>
          <a:xfrm>
            <a:off x="1508760" y="5495544"/>
            <a:ext cx="4114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1F293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Долгосрочные отношения</a:t>
            </a:r>
            <a:endParaRPr lang="en-US" sz="1700" dirty="0"/>
          </a:p>
        </p:txBody>
      </p:sp>
      <p:sp>
        <p:nvSpPr>
          <p:cNvPr id="31" name="Text 25"/>
          <p:cNvSpPr/>
          <p:nvPr/>
        </p:nvSpPr>
        <p:spPr>
          <a:xfrm>
            <a:off x="5943600" y="5340096"/>
            <a:ext cx="5699455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40000"/>
              </a:lnSpc>
              <a:buNone/>
            </a:pPr>
            <a:r>
              <a:rPr lang="en-US" sz="1400" b="1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Большая часть наших заказчиков работает с нами повторно — главный показатель качества.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1148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b="1" kern="0" spc="400" dirty="0">
                <a:solidFill>
                  <a:srgbClr val="B886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ПОДХОД</a:t>
            </a:r>
            <a:endParaRPr lang="en-US" sz="1000" dirty="0"/>
          </a:p>
        </p:txBody>
      </p:sp>
      <p:sp>
        <p:nvSpPr>
          <p:cNvPr id="3" name="Text 1"/>
          <p:cNvSpPr/>
          <p:nvPr/>
        </p:nvSpPr>
        <p:spPr>
          <a:xfrm>
            <a:off x="10911535" y="411480"/>
            <a:ext cx="7315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6400800"/>
            <a:ext cx="2743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kern="0" spc="3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ТСК ЕВА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7071055" y="6400800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office@eva-tsk.ru   ·   eva-company.vercel.app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548640" y="868680"/>
            <a:ext cx="6858000" cy="1554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10000"/>
              </a:lnSpc>
              <a:buNone/>
            </a:pPr>
            <a:r>
              <a:rPr lang="en-US" sz="3200" b="1" dirty="0">
                <a:solidFill>
                  <a:srgbClr val="1F293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Каждый контракт —</a:t>
            </a:r>
            <a:endParaRPr lang="en-US" sz="3200" dirty="0"/>
          </a:p>
          <a:p>
            <a:pPr marL="0" indent="0">
              <a:lnSpc>
                <a:spcPct val="110000"/>
              </a:lnSpc>
              <a:buNone/>
            </a:pPr>
            <a:r>
              <a:rPr lang="en-US" sz="3200" b="1" dirty="0">
                <a:solidFill>
                  <a:srgbClr val="1F293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индивидуальная работа</a:t>
            </a:r>
            <a:endParaRPr lang="en-US" sz="3200" dirty="0"/>
          </a:p>
        </p:txBody>
      </p:sp>
      <p:sp>
        <p:nvSpPr>
          <p:cNvPr id="7" name="Text 5"/>
          <p:cNvSpPr/>
          <p:nvPr/>
        </p:nvSpPr>
        <p:spPr>
          <a:xfrm>
            <a:off x="548640" y="2606040"/>
            <a:ext cx="6858000" cy="21945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55000"/>
              </a:lnSpc>
              <a:buNone/>
            </a:pPr>
            <a:r>
              <a:rPr lang="en-US" sz="160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Мы не работаем по шаблонам. Любая закупка — это уникальное сочетание сроков, требований заказчика, особенностей рынка и номенклатуры. Наша задача — выстроить процесс под конкретный проект и довести его до результата.</a:t>
            </a:r>
            <a:endParaRPr lang="en-US" sz="1600" dirty="0"/>
          </a:p>
        </p:txBody>
      </p:sp>
      <p:sp>
        <p:nvSpPr>
          <p:cNvPr id="8" name="Shape 6"/>
          <p:cNvSpPr/>
          <p:nvPr/>
        </p:nvSpPr>
        <p:spPr>
          <a:xfrm>
            <a:off x="7802575" y="1005840"/>
            <a:ext cx="3840480" cy="4846320"/>
          </a:xfrm>
          <a:prstGeom prst="rect">
            <a:avLst/>
          </a:prstGeom>
          <a:solidFill>
            <a:srgbClr val="F7F5F1"/>
          </a:solidFill>
          <a:ln/>
        </p:spPr>
      </p:sp>
      <p:sp>
        <p:nvSpPr>
          <p:cNvPr id="9" name="Shape 7"/>
          <p:cNvSpPr/>
          <p:nvPr/>
        </p:nvSpPr>
        <p:spPr>
          <a:xfrm>
            <a:off x="7772400" y="960120"/>
            <a:ext cx="54864" cy="4846320"/>
          </a:xfrm>
          <a:prstGeom prst="rect">
            <a:avLst/>
          </a:prstGeom>
          <a:solidFill>
            <a:srgbClr val="B8864B"/>
          </a:solidFill>
          <a:ln/>
        </p:spPr>
      </p:sp>
      <p:sp>
        <p:nvSpPr>
          <p:cNvPr id="10" name="Text 8"/>
          <p:cNvSpPr/>
          <p:nvPr/>
        </p:nvSpPr>
        <p:spPr>
          <a:xfrm>
            <a:off x="8092440" y="1280160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kern="0" spc="400" dirty="0">
                <a:solidFill>
                  <a:srgbClr val="B886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ЭТАПЫ РАБОТЫ</a:t>
            </a:r>
            <a:endParaRPr lang="en-US" sz="1600" dirty="0"/>
          </a:p>
        </p:txBody>
      </p:sp>
      <p:sp>
        <p:nvSpPr>
          <p:cNvPr id="11" name="Text 9"/>
          <p:cNvSpPr/>
          <p:nvPr/>
        </p:nvSpPr>
        <p:spPr>
          <a:xfrm>
            <a:off x="8092440" y="1874520"/>
            <a:ext cx="6400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B8864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01</a:t>
            </a:r>
            <a:endParaRPr lang="en-US" sz="2200" dirty="0"/>
          </a:p>
        </p:txBody>
      </p:sp>
      <p:sp>
        <p:nvSpPr>
          <p:cNvPr id="12" name="Text 10"/>
          <p:cNvSpPr/>
          <p:nvPr/>
        </p:nvSpPr>
        <p:spPr>
          <a:xfrm>
            <a:off x="8823960" y="1920240"/>
            <a:ext cx="265176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40000"/>
              </a:lnSpc>
              <a:buNone/>
            </a:pPr>
            <a:r>
              <a:rPr lang="en-US" sz="140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Анализ конкурсной документации и условий контракта</a:t>
            </a:r>
            <a:endParaRPr lang="en-US" sz="1400" dirty="0"/>
          </a:p>
        </p:txBody>
      </p:sp>
      <p:sp>
        <p:nvSpPr>
          <p:cNvPr id="13" name="Text 11"/>
          <p:cNvSpPr/>
          <p:nvPr/>
        </p:nvSpPr>
        <p:spPr>
          <a:xfrm>
            <a:off x="8092440" y="2834640"/>
            <a:ext cx="6400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B8864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02</a:t>
            </a:r>
            <a:endParaRPr lang="en-US" sz="2200" dirty="0"/>
          </a:p>
        </p:txBody>
      </p:sp>
      <p:sp>
        <p:nvSpPr>
          <p:cNvPr id="14" name="Text 12"/>
          <p:cNvSpPr/>
          <p:nvPr/>
        </p:nvSpPr>
        <p:spPr>
          <a:xfrm>
            <a:off x="8823960" y="2880360"/>
            <a:ext cx="265176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40000"/>
              </a:lnSpc>
              <a:buNone/>
            </a:pPr>
            <a:r>
              <a:rPr lang="en-US" sz="140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Подбор поставщиков и расчёт оптимальной цены</a:t>
            </a:r>
            <a:endParaRPr lang="en-US" sz="1400" dirty="0"/>
          </a:p>
        </p:txBody>
      </p:sp>
      <p:sp>
        <p:nvSpPr>
          <p:cNvPr id="15" name="Text 13"/>
          <p:cNvSpPr/>
          <p:nvPr/>
        </p:nvSpPr>
        <p:spPr>
          <a:xfrm>
            <a:off x="8092440" y="3794760"/>
            <a:ext cx="6400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B8864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03</a:t>
            </a:r>
            <a:endParaRPr lang="en-US" sz="2200" dirty="0"/>
          </a:p>
        </p:txBody>
      </p:sp>
      <p:sp>
        <p:nvSpPr>
          <p:cNvPr id="16" name="Text 14"/>
          <p:cNvSpPr/>
          <p:nvPr/>
        </p:nvSpPr>
        <p:spPr>
          <a:xfrm>
            <a:off x="8823960" y="3840480"/>
            <a:ext cx="265176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40000"/>
              </a:lnSpc>
              <a:buNone/>
            </a:pPr>
            <a:r>
              <a:rPr lang="en-US" sz="140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Подготовка пакета документов и подача заявки</a:t>
            </a:r>
            <a:endParaRPr lang="en-US" sz="1400" dirty="0"/>
          </a:p>
        </p:txBody>
      </p:sp>
      <p:sp>
        <p:nvSpPr>
          <p:cNvPr id="17" name="Text 15"/>
          <p:cNvSpPr/>
          <p:nvPr/>
        </p:nvSpPr>
        <p:spPr>
          <a:xfrm>
            <a:off x="8092440" y="4754880"/>
            <a:ext cx="6400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B8864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04</a:t>
            </a:r>
            <a:endParaRPr lang="en-US" sz="2200" dirty="0"/>
          </a:p>
        </p:txBody>
      </p:sp>
      <p:sp>
        <p:nvSpPr>
          <p:cNvPr id="18" name="Text 16"/>
          <p:cNvSpPr/>
          <p:nvPr/>
        </p:nvSpPr>
        <p:spPr>
          <a:xfrm>
            <a:off x="8823960" y="4800600"/>
            <a:ext cx="265176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40000"/>
              </a:lnSpc>
              <a:buNone/>
            </a:pPr>
            <a:r>
              <a:rPr lang="en-US" sz="140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Сопровождение исполнения контракта до закрытия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1148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b="1" kern="0" spc="400" dirty="0">
                <a:solidFill>
                  <a:srgbClr val="B886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ПРЕИМУЩЕСТВО</a:t>
            </a:r>
            <a:endParaRPr lang="en-US" sz="1000" dirty="0"/>
          </a:p>
        </p:txBody>
      </p:sp>
      <p:sp>
        <p:nvSpPr>
          <p:cNvPr id="3" name="Text 1"/>
          <p:cNvSpPr/>
          <p:nvPr/>
        </p:nvSpPr>
        <p:spPr>
          <a:xfrm>
            <a:off x="10911535" y="411480"/>
            <a:ext cx="7315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6400800"/>
            <a:ext cx="2743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kern="0" spc="3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ТСК ЕВА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7071055" y="6400800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office@eva-tsk.ru   ·   eva-company.vercel.app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548640" y="914400"/>
            <a:ext cx="137160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0" b="1" dirty="0">
                <a:solidFill>
                  <a:srgbClr val="B8864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«</a:t>
            </a:r>
            <a:endParaRPr lang="en-US" sz="13000" dirty="0"/>
          </a:p>
        </p:txBody>
      </p:sp>
      <p:sp>
        <p:nvSpPr>
          <p:cNvPr id="7" name="Text 5"/>
          <p:cNvSpPr/>
          <p:nvPr/>
        </p:nvSpPr>
        <p:spPr>
          <a:xfrm>
            <a:off x="548640" y="2240280"/>
            <a:ext cx="109728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b="1" kern="0" spc="400" dirty="0">
                <a:solidFill>
                  <a:srgbClr val="B886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Ключевое преимущество ТСК ЕВА</a:t>
            </a:r>
            <a:endParaRPr lang="en-US" dirty="0"/>
          </a:p>
        </p:txBody>
      </p:sp>
      <p:sp>
        <p:nvSpPr>
          <p:cNvPr id="8" name="Text 6"/>
          <p:cNvSpPr/>
          <p:nvPr/>
        </p:nvSpPr>
        <p:spPr>
          <a:xfrm>
            <a:off x="548640" y="2697480"/>
            <a:ext cx="109728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400" b="1" dirty="0">
                <a:solidFill>
                  <a:srgbClr val="1F293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Практический подход к поставке</a:t>
            </a:r>
            <a:endParaRPr lang="en-US" sz="3400" dirty="0"/>
          </a:p>
        </p:txBody>
      </p:sp>
      <p:sp>
        <p:nvSpPr>
          <p:cNvPr id="9" name="Text 7"/>
          <p:cNvSpPr/>
          <p:nvPr/>
        </p:nvSpPr>
        <p:spPr>
          <a:xfrm>
            <a:off x="548640" y="3703320"/>
            <a:ext cx="10515600" cy="18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60000"/>
              </a:lnSpc>
              <a:buNone/>
            </a:pPr>
            <a:r>
              <a:rPr lang="en-US" sz="1700" i="1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Мы понимаем, что для заказчика важна не только цена, но и соответствие товара техническому заданию, надёжность поставщика, соблюдение сроков, корректность документов и исполнение обязательств по договору.</a:t>
            </a:r>
            <a:endParaRPr lang="en-US" sz="17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11182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1148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b="1" kern="0" spc="400" dirty="0">
                <a:solidFill>
                  <a:srgbClr val="B886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НАШ ОПЫТ</a:t>
            </a:r>
            <a:endParaRPr lang="en-US" dirty="0"/>
          </a:p>
        </p:txBody>
      </p:sp>
      <p:sp>
        <p:nvSpPr>
          <p:cNvPr id="3" name="Text 1"/>
          <p:cNvSpPr/>
          <p:nvPr/>
        </p:nvSpPr>
        <p:spPr>
          <a:xfrm>
            <a:off x="10911535" y="411480"/>
            <a:ext cx="7315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07</a:t>
            </a:r>
            <a:endParaRPr lang="en-US" sz="10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457200" cy="45720"/>
          </a:xfrm>
          <a:prstGeom prst="rect">
            <a:avLst/>
          </a:prstGeom>
          <a:solidFill>
            <a:srgbClr val="B8864B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1234440"/>
            <a:ext cx="109728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Цифры, которые говорят за нас</a:t>
            </a:r>
            <a:endParaRPr lang="en-US" sz="3400" dirty="0"/>
          </a:p>
        </p:txBody>
      </p:sp>
      <p:sp>
        <p:nvSpPr>
          <p:cNvPr id="6" name="Text 4"/>
          <p:cNvSpPr/>
          <p:nvPr/>
        </p:nvSpPr>
        <p:spPr>
          <a:xfrm>
            <a:off x="548640" y="2194560"/>
            <a:ext cx="10515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dirty="0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Опыт компании измеряется не годами, а количеством закупок, доведённых до результата.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7" name="Shape 5"/>
          <p:cNvSpPr/>
          <p:nvPr/>
        </p:nvSpPr>
        <p:spPr>
          <a:xfrm>
            <a:off x="548640" y="2971800"/>
            <a:ext cx="2743200" cy="3246120"/>
          </a:xfrm>
          <a:prstGeom prst="rect">
            <a:avLst/>
          </a:prstGeom>
          <a:solidFill>
            <a:srgbClr val="1B2530"/>
          </a:solidFill>
          <a:ln/>
        </p:spPr>
      </p:sp>
      <p:sp>
        <p:nvSpPr>
          <p:cNvPr id="8" name="Shape 6"/>
          <p:cNvSpPr/>
          <p:nvPr/>
        </p:nvSpPr>
        <p:spPr>
          <a:xfrm>
            <a:off x="548640" y="2971800"/>
            <a:ext cx="2743200" cy="54864"/>
          </a:xfrm>
          <a:prstGeom prst="rect">
            <a:avLst/>
          </a:prstGeom>
          <a:solidFill>
            <a:srgbClr val="B8864B"/>
          </a:solidFill>
          <a:ln/>
        </p:spPr>
      </p:sp>
      <p:sp>
        <p:nvSpPr>
          <p:cNvPr id="9" name="Text 7"/>
          <p:cNvSpPr/>
          <p:nvPr/>
        </p:nvSpPr>
        <p:spPr>
          <a:xfrm>
            <a:off x="822960" y="3246120"/>
            <a:ext cx="21945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kern="0" spc="300" dirty="0">
                <a:solidFill>
                  <a:srgbClr val="B886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УЧАСТИЕ</a:t>
            </a:r>
            <a:endParaRPr lang="en-US" sz="1000" dirty="0"/>
          </a:p>
        </p:txBody>
      </p:sp>
      <p:sp>
        <p:nvSpPr>
          <p:cNvPr id="10" name="Text 8"/>
          <p:cNvSpPr/>
          <p:nvPr/>
        </p:nvSpPr>
        <p:spPr>
          <a:xfrm>
            <a:off x="822960" y="3703320"/>
            <a:ext cx="219456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5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200+</a:t>
            </a:r>
            <a:endParaRPr lang="en-US" sz="5200" dirty="0"/>
          </a:p>
        </p:txBody>
      </p:sp>
      <p:sp>
        <p:nvSpPr>
          <p:cNvPr id="11" name="Text 9"/>
          <p:cNvSpPr/>
          <p:nvPr/>
        </p:nvSpPr>
        <p:spPr>
          <a:xfrm>
            <a:off x="822960" y="4781257"/>
            <a:ext cx="21945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контрактов</a:t>
            </a:r>
            <a:endParaRPr lang="en-US" sz="1600" dirty="0">
              <a:solidFill>
                <a:schemeClr val="bg1"/>
              </a:solidFill>
            </a:endParaRPr>
          </a:p>
        </p:txBody>
      </p:sp>
      <p:sp>
        <p:nvSpPr>
          <p:cNvPr id="12" name="Text 10"/>
          <p:cNvSpPr/>
          <p:nvPr/>
        </p:nvSpPr>
        <p:spPr>
          <a:xfrm>
            <a:off x="822960" y="5210322"/>
            <a:ext cx="219456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40000"/>
              </a:lnSpc>
              <a:buNone/>
            </a:pPr>
            <a:r>
              <a:rPr lang="en-US" sz="1400" dirty="0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в которых приняли участие как поставщик в сферах торговли и строительства</a:t>
            </a:r>
            <a:endParaRPr lang="en-US" sz="1400" dirty="0">
              <a:solidFill>
                <a:schemeClr val="bg1"/>
              </a:solidFill>
            </a:endParaRPr>
          </a:p>
        </p:txBody>
      </p:sp>
      <p:sp>
        <p:nvSpPr>
          <p:cNvPr id="13" name="Shape 11"/>
          <p:cNvSpPr/>
          <p:nvPr/>
        </p:nvSpPr>
        <p:spPr>
          <a:xfrm>
            <a:off x="3383280" y="2971800"/>
            <a:ext cx="2743200" cy="3246120"/>
          </a:xfrm>
          <a:prstGeom prst="rect">
            <a:avLst/>
          </a:prstGeom>
          <a:solidFill>
            <a:srgbClr val="1B2530"/>
          </a:solidFill>
          <a:ln/>
        </p:spPr>
      </p:sp>
      <p:sp>
        <p:nvSpPr>
          <p:cNvPr id="14" name="Shape 12"/>
          <p:cNvSpPr/>
          <p:nvPr/>
        </p:nvSpPr>
        <p:spPr>
          <a:xfrm>
            <a:off x="3383280" y="2971800"/>
            <a:ext cx="2743200" cy="54864"/>
          </a:xfrm>
          <a:prstGeom prst="rect">
            <a:avLst/>
          </a:prstGeom>
          <a:solidFill>
            <a:srgbClr val="B8864B"/>
          </a:solidFill>
          <a:ln/>
        </p:spPr>
      </p:sp>
      <p:sp>
        <p:nvSpPr>
          <p:cNvPr id="15" name="Text 13"/>
          <p:cNvSpPr/>
          <p:nvPr/>
        </p:nvSpPr>
        <p:spPr>
          <a:xfrm>
            <a:off x="3657600" y="3246120"/>
            <a:ext cx="21945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kern="0" spc="300" dirty="0">
                <a:solidFill>
                  <a:srgbClr val="B886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ИСПОЛНЕНИЕ</a:t>
            </a:r>
            <a:endParaRPr lang="en-US" sz="1000" dirty="0"/>
          </a:p>
        </p:txBody>
      </p:sp>
      <p:sp>
        <p:nvSpPr>
          <p:cNvPr id="16" name="Text 14"/>
          <p:cNvSpPr/>
          <p:nvPr/>
        </p:nvSpPr>
        <p:spPr>
          <a:xfrm>
            <a:off x="3657600" y="3703320"/>
            <a:ext cx="219456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5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25+</a:t>
            </a:r>
            <a:endParaRPr lang="en-US" sz="5200" dirty="0"/>
          </a:p>
        </p:txBody>
      </p:sp>
      <p:sp>
        <p:nvSpPr>
          <p:cNvPr id="17" name="Text 15"/>
          <p:cNvSpPr/>
          <p:nvPr/>
        </p:nvSpPr>
        <p:spPr>
          <a:xfrm>
            <a:off x="3657600" y="4781257"/>
            <a:ext cx="21945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контрактов</a:t>
            </a:r>
            <a:endParaRPr lang="en-US" sz="1600" dirty="0">
              <a:solidFill>
                <a:schemeClr val="bg1"/>
              </a:solidFill>
            </a:endParaRPr>
          </a:p>
        </p:txBody>
      </p:sp>
      <p:sp>
        <p:nvSpPr>
          <p:cNvPr id="18" name="Text 16"/>
          <p:cNvSpPr/>
          <p:nvPr/>
        </p:nvSpPr>
        <p:spPr>
          <a:xfrm>
            <a:off x="3657600" y="5210322"/>
            <a:ext cx="219456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40000"/>
              </a:lnSpc>
              <a:buNone/>
            </a:pPr>
            <a:r>
              <a:rPr lang="en-US" sz="1400" dirty="0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выиграны и доведены до полного исполнения — с подписанными актами</a:t>
            </a:r>
            <a:endParaRPr lang="en-US" sz="1400" dirty="0">
              <a:solidFill>
                <a:schemeClr val="bg1"/>
              </a:solidFill>
            </a:endParaRPr>
          </a:p>
        </p:txBody>
      </p:sp>
      <p:sp>
        <p:nvSpPr>
          <p:cNvPr id="19" name="Shape 17"/>
          <p:cNvSpPr/>
          <p:nvPr/>
        </p:nvSpPr>
        <p:spPr>
          <a:xfrm>
            <a:off x="6217920" y="2971800"/>
            <a:ext cx="2743200" cy="3246120"/>
          </a:xfrm>
          <a:prstGeom prst="rect">
            <a:avLst/>
          </a:prstGeom>
          <a:solidFill>
            <a:srgbClr val="1B2530"/>
          </a:solidFill>
          <a:ln/>
        </p:spPr>
      </p:sp>
      <p:sp>
        <p:nvSpPr>
          <p:cNvPr id="20" name="Shape 18"/>
          <p:cNvSpPr/>
          <p:nvPr/>
        </p:nvSpPr>
        <p:spPr>
          <a:xfrm>
            <a:off x="6217920" y="2971800"/>
            <a:ext cx="2743200" cy="54864"/>
          </a:xfrm>
          <a:prstGeom prst="rect">
            <a:avLst/>
          </a:prstGeom>
          <a:solidFill>
            <a:srgbClr val="B8864B"/>
          </a:solidFill>
          <a:ln/>
        </p:spPr>
      </p:sp>
      <p:sp>
        <p:nvSpPr>
          <p:cNvPr id="21" name="Text 19"/>
          <p:cNvSpPr/>
          <p:nvPr/>
        </p:nvSpPr>
        <p:spPr>
          <a:xfrm>
            <a:off x="6492240" y="3246120"/>
            <a:ext cx="21945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kern="0" spc="300" dirty="0">
                <a:solidFill>
                  <a:srgbClr val="B886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СУММА КОНТРАКТОВ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492240" y="3703320"/>
            <a:ext cx="219456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5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100+</a:t>
            </a:r>
            <a:endParaRPr lang="en-US" sz="5200" dirty="0"/>
          </a:p>
        </p:txBody>
      </p:sp>
      <p:sp>
        <p:nvSpPr>
          <p:cNvPr id="23" name="Text 21"/>
          <p:cNvSpPr/>
          <p:nvPr/>
        </p:nvSpPr>
        <p:spPr>
          <a:xfrm>
            <a:off x="6537960" y="4777740"/>
            <a:ext cx="21945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млн ₽</a:t>
            </a:r>
            <a:endParaRPr lang="en-US" sz="1400" dirty="0">
              <a:solidFill>
                <a:schemeClr val="bg1"/>
              </a:solidFill>
            </a:endParaRPr>
          </a:p>
        </p:txBody>
      </p:sp>
      <p:sp>
        <p:nvSpPr>
          <p:cNvPr id="24" name="Text 22"/>
          <p:cNvSpPr/>
          <p:nvPr/>
        </p:nvSpPr>
        <p:spPr>
          <a:xfrm>
            <a:off x="6492240" y="5052060"/>
            <a:ext cx="219456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40000"/>
              </a:lnSpc>
              <a:buNone/>
            </a:pPr>
            <a:r>
              <a:rPr lang="en-US" sz="1400" dirty="0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общая сумма по 10 успешно завершённым контрактам</a:t>
            </a:r>
            <a:endParaRPr lang="en-US" sz="1400" dirty="0">
              <a:solidFill>
                <a:schemeClr val="bg1"/>
              </a:solidFill>
            </a:endParaRPr>
          </a:p>
        </p:txBody>
      </p:sp>
      <p:sp>
        <p:nvSpPr>
          <p:cNvPr id="25" name="Shape 23"/>
          <p:cNvSpPr/>
          <p:nvPr/>
        </p:nvSpPr>
        <p:spPr>
          <a:xfrm>
            <a:off x="9100320" y="2887394"/>
            <a:ext cx="2743200" cy="3246120"/>
          </a:xfrm>
          <a:prstGeom prst="rect">
            <a:avLst/>
          </a:prstGeom>
          <a:solidFill>
            <a:srgbClr val="1B2530"/>
          </a:solidFill>
          <a:ln/>
        </p:spPr>
      </p:sp>
      <p:sp>
        <p:nvSpPr>
          <p:cNvPr id="26" name="Shape 24"/>
          <p:cNvSpPr/>
          <p:nvPr/>
        </p:nvSpPr>
        <p:spPr>
          <a:xfrm>
            <a:off x="9052560" y="2971800"/>
            <a:ext cx="2743200" cy="54864"/>
          </a:xfrm>
          <a:prstGeom prst="rect">
            <a:avLst/>
          </a:prstGeom>
          <a:solidFill>
            <a:srgbClr val="B8864B"/>
          </a:solidFill>
          <a:ln/>
        </p:spPr>
      </p:sp>
      <p:sp>
        <p:nvSpPr>
          <p:cNvPr id="27" name="Text 25"/>
          <p:cNvSpPr/>
          <p:nvPr/>
        </p:nvSpPr>
        <p:spPr>
          <a:xfrm>
            <a:off x="9326880" y="3246120"/>
            <a:ext cx="21945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kern="0" spc="300" dirty="0">
                <a:solidFill>
                  <a:srgbClr val="B886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СОВОКУПНЫЙ ОБЪЁМ</a:t>
            </a:r>
            <a:endParaRPr lang="en-US" sz="1000" dirty="0"/>
          </a:p>
        </p:txBody>
      </p:sp>
      <p:sp>
        <p:nvSpPr>
          <p:cNvPr id="28" name="Text 26"/>
          <p:cNvSpPr/>
          <p:nvPr/>
        </p:nvSpPr>
        <p:spPr>
          <a:xfrm>
            <a:off x="9326880" y="3703320"/>
            <a:ext cx="219456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5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250</a:t>
            </a:r>
            <a:endParaRPr lang="en-US" sz="5200" dirty="0"/>
          </a:p>
        </p:txBody>
      </p:sp>
      <p:sp>
        <p:nvSpPr>
          <p:cNvPr id="29" name="Text 27"/>
          <p:cNvSpPr/>
          <p:nvPr/>
        </p:nvSpPr>
        <p:spPr>
          <a:xfrm>
            <a:off x="9326880" y="4777740"/>
            <a:ext cx="21945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млн</a:t>
            </a:r>
            <a:r>
              <a:rPr lang="en-US" sz="1400" dirty="0">
                <a:solidFill>
                  <a:srgbClr val="D1D5D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₽</a:t>
            </a:r>
            <a:endParaRPr lang="en-US" sz="1400" dirty="0"/>
          </a:p>
        </p:txBody>
      </p:sp>
      <p:sp>
        <p:nvSpPr>
          <p:cNvPr id="30" name="Text 28"/>
          <p:cNvSpPr/>
          <p:nvPr/>
        </p:nvSpPr>
        <p:spPr>
          <a:xfrm>
            <a:off x="9374640" y="5046785"/>
            <a:ext cx="219456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40000"/>
              </a:lnSpc>
              <a:buNone/>
            </a:pPr>
            <a:r>
              <a:rPr lang="en-US" sz="1400" dirty="0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суммарный объём выполненных контрактов</a:t>
            </a:r>
            <a:endParaRPr lang="en-US" sz="1400" dirty="0">
              <a:solidFill>
                <a:schemeClr val="bg1"/>
              </a:solidFill>
            </a:endParaRPr>
          </a:p>
        </p:txBody>
      </p:sp>
      <p:sp>
        <p:nvSpPr>
          <p:cNvPr id="31" name="Text 29"/>
          <p:cNvSpPr/>
          <p:nvPr/>
        </p:nvSpPr>
        <p:spPr>
          <a:xfrm>
            <a:off x="548640" y="6400800"/>
            <a:ext cx="2743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kern="0" spc="300" dirty="0">
                <a:solidFill>
                  <a:srgbClr val="9CA3A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ТСК ЕВА</a:t>
            </a:r>
            <a:endParaRPr lang="en-US" sz="900" dirty="0"/>
          </a:p>
        </p:txBody>
      </p:sp>
      <p:sp>
        <p:nvSpPr>
          <p:cNvPr id="32" name="Text 30"/>
          <p:cNvSpPr/>
          <p:nvPr/>
        </p:nvSpPr>
        <p:spPr>
          <a:xfrm>
            <a:off x="7071055" y="6400800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9CA3A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office@eva-tsk.ru   ·   eva-company.vercel.app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1148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b="1" kern="0" spc="400" dirty="0">
                <a:solidFill>
                  <a:srgbClr val="B886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ЗАКАЗЧИКИ</a:t>
            </a:r>
            <a:endParaRPr lang="en-US" sz="1000" dirty="0"/>
          </a:p>
        </p:txBody>
      </p:sp>
      <p:sp>
        <p:nvSpPr>
          <p:cNvPr id="3" name="Text 1"/>
          <p:cNvSpPr/>
          <p:nvPr/>
        </p:nvSpPr>
        <p:spPr>
          <a:xfrm>
            <a:off x="10911535" y="411480"/>
            <a:ext cx="7315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08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6400800"/>
            <a:ext cx="2743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kern="0" spc="3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ТСК ЕВА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7071055" y="6400800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office@eva-tsk.ru   ·   eva-company.vercel.app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548640" y="868680"/>
            <a:ext cx="10972800" cy="1417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15000"/>
              </a:lnSpc>
              <a:buNone/>
            </a:pPr>
            <a:r>
              <a:rPr lang="en-US" sz="2700" b="1" dirty="0">
                <a:solidFill>
                  <a:srgbClr val="1F293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Опыт поставок для крупных строительных</a:t>
            </a:r>
            <a:endParaRPr lang="en-US" sz="2700" dirty="0"/>
          </a:p>
          <a:p>
            <a:pPr marL="0" indent="0">
              <a:lnSpc>
                <a:spcPct val="115000"/>
              </a:lnSpc>
              <a:buNone/>
            </a:pPr>
            <a:r>
              <a:rPr lang="en-US" sz="2700" b="1" dirty="0">
                <a:solidFill>
                  <a:srgbClr val="1F293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и инфраструктурных организаций</a:t>
            </a:r>
            <a:endParaRPr lang="en-US" sz="2700" dirty="0"/>
          </a:p>
        </p:txBody>
      </p:sp>
      <p:sp>
        <p:nvSpPr>
          <p:cNvPr id="7" name="Text 5"/>
          <p:cNvSpPr/>
          <p:nvPr/>
        </p:nvSpPr>
        <p:spPr>
          <a:xfrm>
            <a:off x="548640" y="2423160"/>
            <a:ext cx="105156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40000"/>
              </a:lnSpc>
              <a:buNone/>
            </a:pPr>
            <a:r>
              <a:rPr lang="en-US" sz="1600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ООО «ТСК ЕВА» имеет опыт поставок для организаций, работающих в сфере строительства, метрополитена и инфраструктурных объектов.</a:t>
            </a:r>
            <a:endParaRPr lang="en-US" sz="1600" dirty="0"/>
          </a:p>
        </p:txBody>
      </p:sp>
      <p:sp>
        <p:nvSpPr>
          <p:cNvPr id="8" name="Shape 6"/>
          <p:cNvSpPr/>
          <p:nvPr/>
        </p:nvSpPr>
        <p:spPr>
          <a:xfrm>
            <a:off x="548640" y="3383280"/>
            <a:ext cx="5440680" cy="1143000"/>
          </a:xfrm>
          <a:prstGeom prst="rect">
            <a:avLst/>
          </a:prstGeom>
          <a:solidFill>
            <a:srgbClr val="F7F5F1"/>
          </a:solidFill>
          <a:ln/>
        </p:spPr>
      </p:sp>
      <p:sp>
        <p:nvSpPr>
          <p:cNvPr id="9" name="Shape 7"/>
          <p:cNvSpPr/>
          <p:nvPr/>
        </p:nvSpPr>
        <p:spPr>
          <a:xfrm>
            <a:off x="548640" y="3383280"/>
            <a:ext cx="54864" cy="1143000"/>
          </a:xfrm>
          <a:prstGeom prst="rect">
            <a:avLst/>
          </a:prstGeom>
          <a:solidFill>
            <a:srgbClr val="B8864B"/>
          </a:solidFill>
          <a:ln/>
        </p:spPr>
      </p:sp>
      <p:sp>
        <p:nvSpPr>
          <p:cNvPr id="10" name="Text 8"/>
          <p:cNvSpPr/>
          <p:nvPr/>
        </p:nvSpPr>
        <p:spPr>
          <a:xfrm>
            <a:off x="914400" y="3566160"/>
            <a:ext cx="7315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B8864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01</a:t>
            </a:r>
            <a:endParaRPr lang="en-US" sz="2000" dirty="0"/>
          </a:p>
        </p:txBody>
      </p:sp>
      <p:sp>
        <p:nvSpPr>
          <p:cNvPr id="11" name="Text 9"/>
          <p:cNvSpPr/>
          <p:nvPr/>
        </p:nvSpPr>
        <p:spPr>
          <a:xfrm>
            <a:off x="914400" y="3931920"/>
            <a:ext cx="48920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20000"/>
              </a:lnSpc>
              <a:buNone/>
            </a:pPr>
            <a:r>
              <a:rPr lang="en-US" sz="1700" b="1" dirty="0">
                <a:solidFill>
                  <a:srgbClr val="1F293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АО «Метрострой Северной столицы»</a:t>
            </a:r>
            <a:endParaRPr lang="en-US" sz="1700" dirty="0"/>
          </a:p>
        </p:txBody>
      </p:sp>
      <p:sp>
        <p:nvSpPr>
          <p:cNvPr id="12" name="Shape 10"/>
          <p:cNvSpPr/>
          <p:nvPr/>
        </p:nvSpPr>
        <p:spPr>
          <a:xfrm>
            <a:off x="6172200" y="3383280"/>
            <a:ext cx="5440680" cy="1143000"/>
          </a:xfrm>
          <a:prstGeom prst="rect">
            <a:avLst/>
          </a:prstGeom>
          <a:solidFill>
            <a:srgbClr val="F7F5F1"/>
          </a:solidFill>
          <a:ln/>
        </p:spPr>
      </p:sp>
      <p:sp>
        <p:nvSpPr>
          <p:cNvPr id="13" name="Shape 11"/>
          <p:cNvSpPr/>
          <p:nvPr/>
        </p:nvSpPr>
        <p:spPr>
          <a:xfrm>
            <a:off x="6172200" y="3383280"/>
            <a:ext cx="54864" cy="1143000"/>
          </a:xfrm>
          <a:prstGeom prst="rect">
            <a:avLst/>
          </a:prstGeom>
          <a:solidFill>
            <a:srgbClr val="B8864B"/>
          </a:solidFill>
          <a:ln/>
        </p:spPr>
      </p:sp>
      <p:sp>
        <p:nvSpPr>
          <p:cNvPr id="14" name="Text 12"/>
          <p:cNvSpPr/>
          <p:nvPr/>
        </p:nvSpPr>
        <p:spPr>
          <a:xfrm>
            <a:off x="6537960" y="3566160"/>
            <a:ext cx="7315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B8864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02</a:t>
            </a:r>
            <a:endParaRPr lang="en-US" sz="2000" dirty="0"/>
          </a:p>
        </p:txBody>
      </p:sp>
      <p:sp>
        <p:nvSpPr>
          <p:cNvPr id="15" name="Text 13"/>
          <p:cNvSpPr/>
          <p:nvPr/>
        </p:nvSpPr>
        <p:spPr>
          <a:xfrm>
            <a:off x="6537960" y="3931920"/>
            <a:ext cx="48920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20000"/>
              </a:lnSpc>
              <a:buNone/>
            </a:pPr>
            <a:r>
              <a:rPr lang="en-US" sz="1700" b="1" dirty="0">
                <a:solidFill>
                  <a:srgbClr val="1F293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ГУП «Петербургский метрополитен»</a:t>
            </a:r>
            <a:endParaRPr lang="en-US" sz="1700" dirty="0"/>
          </a:p>
        </p:txBody>
      </p:sp>
      <p:sp>
        <p:nvSpPr>
          <p:cNvPr id="16" name="Shape 14"/>
          <p:cNvSpPr/>
          <p:nvPr/>
        </p:nvSpPr>
        <p:spPr>
          <a:xfrm>
            <a:off x="548640" y="4709160"/>
            <a:ext cx="5440680" cy="1143000"/>
          </a:xfrm>
          <a:prstGeom prst="rect">
            <a:avLst/>
          </a:prstGeom>
          <a:solidFill>
            <a:srgbClr val="F7F5F1"/>
          </a:solidFill>
          <a:ln/>
        </p:spPr>
      </p:sp>
      <p:sp>
        <p:nvSpPr>
          <p:cNvPr id="17" name="Shape 15"/>
          <p:cNvSpPr/>
          <p:nvPr/>
        </p:nvSpPr>
        <p:spPr>
          <a:xfrm>
            <a:off x="548640" y="4709160"/>
            <a:ext cx="54864" cy="1143000"/>
          </a:xfrm>
          <a:prstGeom prst="rect">
            <a:avLst/>
          </a:prstGeom>
          <a:solidFill>
            <a:srgbClr val="B8864B"/>
          </a:solidFill>
          <a:ln/>
        </p:spPr>
      </p:sp>
      <p:sp>
        <p:nvSpPr>
          <p:cNvPr id="18" name="Text 16"/>
          <p:cNvSpPr/>
          <p:nvPr/>
        </p:nvSpPr>
        <p:spPr>
          <a:xfrm>
            <a:off x="914400" y="4892040"/>
            <a:ext cx="7315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B8864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03</a:t>
            </a:r>
            <a:endParaRPr lang="en-US" sz="2000" dirty="0"/>
          </a:p>
        </p:txBody>
      </p:sp>
      <p:sp>
        <p:nvSpPr>
          <p:cNvPr id="19" name="Text 17"/>
          <p:cNvSpPr/>
          <p:nvPr/>
        </p:nvSpPr>
        <p:spPr>
          <a:xfrm>
            <a:off x="914400" y="5257800"/>
            <a:ext cx="48920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20000"/>
              </a:lnSpc>
              <a:buNone/>
            </a:pPr>
            <a:r>
              <a:rPr lang="en-US" sz="1700" b="1" dirty="0">
                <a:solidFill>
                  <a:srgbClr val="1F293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АО «Мосметрострой»</a:t>
            </a:r>
            <a:endParaRPr lang="en-US" sz="1700" dirty="0"/>
          </a:p>
        </p:txBody>
      </p:sp>
      <p:sp>
        <p:nvSpPr>
          <p:cNvPr id="20" name="Shape 18"/>
          <p:cNvSpPr/>
          <p:nvPr/>
        </p:nvSpPr>
        <p:spPr>
          <a:xfrm>
            <a:off x="6172200" y="4709160"/>
            <a:ext cx="5440680" cy="1143000"/>
          </a:xfrm>
          <a:prstGeom prst="rect">
            <a:avLst/>
          </a:prstGeom>
          <a:solidFill>
            <a:srgbClr val="F7F5F1"/>
          </a:solidFill>
          <a:ln/>
        </p:spPr>
      </p:sp>
      <p:sp>
        <p:nvSpPr>
          <p:cNvPr id="21" name="Shape 19"/>
          <p:cNvSpPr/>
          <p:nvPr/>
        </p:nvSpPr>
        <p:spPr>
          <a:xfrm>
            <a:off x="6172200" y="4709160"/>
            <a:ext cx="54864" cy="1143000"/>
          </a:xfrm>
          <a:prstGeom prst="rect">
            <a:avLst/>
          </a:prstGeom>
          <a:solidFill>
            <a:srgbClr val="B8864B"/>
          </a:solidFill>
          <a:ln/>
        </p:spPr>
      </p:sp>
      <p:sp>
        <p:nvSpPr>
          <p:cNvPr id="22" name="Text 20"/>
          <p:cNvSpPr/>
          <p:nvPr/>
        </p:nvSpPr>
        <p:spPr>
          <a:xfrm>
            <a:off x="6537960" y="4892040"/>
            <a:ext cx="7315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B8864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04</a:t>
            </a:r>
            <a:endParaRPr lang="en-US" sz="2000" dirty="0"/>
          </a:p>
        </p:txBody>
      </p:sp>
      <p:sp>
        <p:nvSpPr>
          <p:cNvPr id="23" name="Text 21"/>
          <p:cNvSpPr/>
          <p:nvPr/>
        </p:nvSpPr>
        <p:spPr>
          <a:xfrm>
            <a:off x="6537960" y="5257800"/>
            <a:ext cx="48920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20000"/>
              </a:lnSpc>
              <a:buNone/>
            </a:pPr>
            <a:r>
              <a:rPr lang="en-US" sz="1700" b="1" dirty="0">
                <a:solidFill>
                  <a:srgbClr val="1F293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ООО «Тоннельстройкомплект»</a:t>
            </a:r>
            <a:endParaRPr lang="en-US" sz="17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1004</Words>
  <Application>Microsoft Office PowerPoint</Application>
  <PresentationFormat>Широкоэкранный</PresentationFormat>
  <Paragraphs>232</Paragraphs>
  <Slides>14</Slides>
  <Notes>14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8" baseType="lpstr">
      <vt:lpstr>Arial</vt:lpstr>
      <vt:lpstr>Calibri</vt:lpstr>
      <vt:lpstr>Georgia</vt:lpstr>
      <vt:lpstr>Office Theme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ТСК ЕВА — продуктовая презентация</dc:title>
  <dc:subject>PptxGenJS Presentation</dc:subject>
  <dc:creator>ООО ТСК ЕВА</dc:creator>
  <cp:lastModifiedBy>Григорий Пильщиков</cp:lastModifiedBy>
  <cp:revision>3</cp:revision>
  <dcterms:created xsi:type="dcterms:W3CDTF">2026-05-12T13:07:30Z</dcterms:created>
  <dcterms:modified xsi:type="dcterms:W3CDTF">2026-05-12T13:24:43Z</dcterms:modified>
</cp:coreProperties>
</file>